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343" r:id="rId2"/>
    <p:sldId id="344" r:id="rId3"/>
    <p:sldId id="345" r:id="rId4"/>
    <p:sldId id="390" r:id="rId5"/>
    <p:sldId id="391" r:id="rId6"/>
    <p:sldId id="392" r:id="rId7"/>
    <p:sldId id="398" r:id="rId8"/>
    <p:sldId id="394" r:id="rId9"/>
    <p:sldId id="395" r:id="rId10"/>
    <p:sldId id="396" r:id="rId11"/>
    <p:sldId id="397" r:id="rId12"/>
    <p:sldId id="350" r:id="rId13"/>
    <p:sldId id="351" r:id="rId14"/>
    <p:sldId id="358" r:id="rId15"/>
    <p:sldId id="354" r:id="rId16"/>
    <p:sldId id="399" r:id="rId17"/>
    <p:sldId id="400" r:id="rId18"/>
    <p:sldId id="305" r:id="rId19"/>
    <p:sldId id="327" r:id="rId20"/>
    <p:sldId id="274" r:id="rId21"/>
    <p:sldId id="401" r:id="rId22"/>
    <p:sldId id="404" r:id="rId23"/>
    <p:sldId id="405" r:id="rId24"/>
    <p:sldId id="364" r:id="rId25"/>
    <p:sldId id="406" r:id="rId26"/>
    <p:sldId id="307" r:id="rId27"/>
    <p:sldId id="279" r:id="rId28"/>
    <p:sldId id="407" r:id="rId29"/>
    <p:sldId id="375" r:id="rId30"/>
    <p:sldId id="408" r:id="rId31"/>
    <p:sldId id="409" r:id="rId32"/>
    <p:sldId id="308" r:id="rId33"/>
    <p:sldId id="410" r:id="rId34"/>
    <p:sldId id="261" r:id="rId35"/>
    <p:sldId id="411" r:id="rId36"/>
    <p:sldId id="412" r:id="rId37"/>
    <p:sldId id="284" r:id="rId38"/>
    <p:sldId id="285" r:id="rId39"/>
    <p:sldId id="413" r:id="rId40"/>
    <p:sldId id="414" r:id="rId41"/>
    <p:sldId id="415" r:id="rId42"/>
    <p:sldId id="289" r:id="rId43"/>
    <p:sldId id="418" r:id="rId44"/>
    <p:sldId id="419" r:id="rId45"/>
    <p:sldId id="291" r:id="rId46"/>
    <p:sldId id="420" r:id="rId47"/>
    <p:sldId id="293" r:id="rId48"/>
    <p:sldId id="422" r:id="rId49"/>
    <p:sldId id="384" r:id="rId50"/>
    <p:sldId id="385" r:id="rId51"/>
    <p:sldId id="262" r:id="rId52"/>
    <p:sldId id="300" r:id="rId53"/>
    <p:sldId id="301" r:id="rId54"/>
    <p:sldId id="302" r:id="rId55"/>
    <p:sldId id="263" r:id="rId56"/>
    <p:sldId id="310" r:id="rId57"/>
  </p:sldIdLst>
  <p:sldSz cx="9144000" cy="6858000" type="screen4x3"/>
  <p:notesSz cx="9939338" cy="143684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FF99CC"/>
    <a:srgbClr val="FFCCCC"/>
    <a:srgbClr val="6600CC"/>
    <a:srgbClr val="993300"/>
    <a:srgbClr val="A45200"/>
    <a:srgbClr val="CC9900"/>
    <a:srgbClr val="E26C00"/>
    <a:srgbClr val="C75D00"/>
    <a:srgbClr val="E271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21404" autoAdjust="0"/>
    <p:restoredTop sz="91864" autoAdjust="0"/>
  </p:normalViewPr>
  <p:slideViewPr>
    <p:cSldViewPr>
      <p:cViewPr varScale="1">
        <p:scale>
          <a:sx n="77" d="100"/>
          <a:sy n="77" d="100"/>
        </p:scale>
        <p:origin x="-1560"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502"/>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7191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9275" y="0"/>
            <a:ext cx="4308475" cy="719138"/>
          </a:xfrm>
          <a:prstGeom prst="rect">
            <a:avLst/>
          </a:prstGeom>
        </p:spPr>
        <p:txBody>
          <a:bodyPr vert="horz" lIns="91440" tIns="45720" rIns="91440" bIns="45720" rtlCol="0"/>
          <a:lstStyle>
            <a:lvl1pPr algn="r">
              <a:defRPr sz="1200"/>
            </a:lvl1pPr>
          </a:lstStyle>
          <a:p>
            <a:fld id="{26C8326A-6BBF-4D75-A937-3C09CB64B4D6}" type="datetimeFigureOut">
              <a:rPr lang="zh-CN" altLang="en-US" smtClean="0"/>
              <a:pPr/>
              <a:t>2015/10/23</a:t>
            </a:fld>
            <a:endParaRPr lang="zh-CN" altLang="en-US"/>
          </a:p>
        </p:txBody>
      </p:sp>
      <p:sp>
        <p:nvSpPr>
          <p:cNvPr id="4" name="页脚占位符 3"/>
          <p:cNvSpPr>
            <a:spLocks noGrp="1"/>
          </p:cNvSpPr>
          <p:nvPr>
            <p:ph type="ftr" sz="quarter" idx="2"/>
          </p:nvPr>
        </p:nvSpPr>
        <p:spPr>
          <a:xfrm>
            <a:off x="0" y="13647738"/>
            <a:ext cx="4306888" cy="71755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9275" y="13647738"/>
            <a:ext cx="4308475" cy="717550"/>
          </a:xfrm>
          <a:prstGeom prst="rect">
            <a:avLst/>
          </a:prstGeom>
        </p:spPr>
        <p:txBody>
          <a:bodyPr vert="horz" lIns="91440" tIns="45720" rIns="91440" bIns="45720" rtlCol="0" anchor="b"/>
          <a:lstStyle>
            <a:lvl1pPr algn="r">
              <a:defRPr sz="1200"/>
            </a:lvl1pPr>
          </a:lstStyle>
          <a:p>
            <a:fld id="{1F0F210F-84DE-417A-B858-A7C2B813C63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7046" cy="718423"/>
          </a:xfrm>
          <a:prstGeom prst="rect">
            <a:avLst/>
          </a:prstGeom>
        </p:spPr>
        <p:txBody>
          <a:bodyPr vert="horz" lIns="138897" tIns="69449" rIns="138897" bIns="69449" rtlCol="0"/>
          <a:lstStyle>
            <a:lvl1pPr algn="l">
              <a:defRPr sz="1800"/>
            </a:lvl1pPr>
          </a:lstStyle>
          <a:p>
            <a:endParaRPr lang="zh-CN" altLang="en-US"/>
          </a:p>
        </p:txBody>
      </p:sp>
      <p:sp>
        <p:nvSpPr>
          <p:cNvPr id="3" name="日期占位符 2"/>
          <p:cNvSpPr>
            <a:spLocks noGrp="1"/>
          </p:cNvSpPr>
          <p:nvPr>
            <p:ph type="dt" idx="1"/>
          </p:nvPr>
        </p:nvSpPr>
        <p:spPr>
          <a:xfrm>
            <a:off x="5629992" y="0"/>
            <a:ext cx="4307046" cy="718423"/>
          </a:xfrm>
          <a:prstGeom prst="rect">
            <a:avLst/>
          </a:prstGeom>
        </p:spPr>
        <p:txBody>
          <a:bodyPr vert="horz" lIns="138897" tIns="69449" rIns="138897" bIns="69449" rtlCol="0"/>
          <a:lstStyle>
            <a:lvl1pPr algn="r">
              <a:defRPr sz="1800"/>
            </a:lvl1pPr>
          </a:lstStyle>
          <a:p>
            <a:fld id="{CEF1237E-0C0B-4453-9179-B0FABB0A0A42}" type="datetimeFigureOut">
              <a:rPr lang="zh-CN" altLang="en-US" smtClean="0"/>
              <a:pPr/>
              <a:t>2015/10/23</a:t>
            </a:fld>
            <a:endParaRPr lang="zh-CN" altLang="en-US"/>
          </a:p>
        </p:txBody>
      </p:sp>
      <p:sp>
        <p:nvSpPr>
          <p:cNvPr id="4" name="幻灯片图像占位符 3"/>
          <p:cNvSpPr>
            <a:spLocks noGrp="1" noRot="1" noChangeAspect="1"/>
          </p:cNvSpPr>
          <p:nvPr>
            <p:ph type="sldImg" idx="2"/>
          </p:nvPr>
        </p:nvSpPr>
        <p:spPr>
          <a:xfrm>
            <a:off x="1379538" y="1077913"/>
            <a:ext cx="7181850" cy="5387975"/>
          </a:xfrm>
          <a:prstGeom prst="rect">
            <a:avLst/>
          </a:prstGeom>
          <a:noFill/>
          <a:ln w="12700">
            <a:solidFill>
              <a:prstClr val="black"/>
            </a:solidFill>
          </a:ln>
        </p:spPr>
        <p:txBody>
          <a:bodyPr vert="horz" lIns="138897" tIns="69449" rIns="138897" bIns="69449" rtlCol="0" anchor="ctr"/>
          <a:lstStyle/>
          <a:p>
            <a:endParaRPr lang="zh-CN" altLang="en-US"/>
          </a:p>
        </p:txBody>
      </p:sp>
      <p:sp>
        <p:nvSpPr>
          <p:cNvPr id="5" name="备注占位符 4"/>
          <p:cNvSpPr>
            <a:spLocks noGrp="1"/>
          </p:cNvSpPr>
          <p:nvPr>
            <p:ph type="body" sz="quarter" idx="3"/>
          </p:nvPr>
        </p:nvSpPr>
        <p:spPr>
          <a:xfrm>
            <a:off x="993934" y="6825020"/>
            <a:ext cx="7951470" cy="6465808"/>
          </a:xfrm>
          <a:prstGeom prst="rect">
            <a:avLst/>
          </a:prstGeom>
        </p:spPr>
        <p:txBody>
          <a:bodyPr vert="horz" lIns="138897" tIns="69449" rIns="138897" bIns="6944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13647546"/>
            <a:ext cx="4307046" cy="718423"/>
          </a:xfrm>
          <a:prstGeom prst="rect">
            <a:avLst/>
          </a:prstGeom>
        </p:spPr>
        <p:txBody>
          <a:bodyPr vert="horz" lIns="138897" tIns="69449" rIns="138897" bIns="69449" rtlCol="0" anchor="b"/>
          <a:lstStyle>
            <a:lvl1pPr algn="l">
              <a:defRPr sz="1800"/>
            </a:lvl1pPr>
          </a:lstStyle>
          <a:p>
            <a:endParaRPr lang="zh-CN" altLang="en-US"/>
          </a:p>
        </p:txBody>
      </p:sp>
      <p:sp>
        <p:nvSpPr>
          <p:cNvPr id="7" name="灯片编号占位符 6"/>
          <p:cNvSpPr>
            <a:spLocks noGrp="1"/>
          </p:cNvSpPr>
          <p:nvPr>
            <p:ph type="sldNum" sz="quarter" idx="5"/>
          </p:nvPr>
        </p:nvSpPr>
        <p:spPr>
          <a:xfrm>
            <a:off x="5629992" y="13647546"/>
            <a:ext cx="4307046" cy="718423"/>
          </a:xfrm>
          <a:prstGeom prst="rect">
            <a:avLst/>
          </a:prstGeom>
        </p:spPr>
        <p:txBody>
          <a:bodyPr vert="horz" lIns="138897" tIns="69449" rIns="138897" bIns="69449" rtlCol="0" anchor="b"/>
          <a:lstStyle>
            <a:lvl1pPr algn="r">
              <a:defRPr sz="1800"/>
            </a:lvl1pPr>
          </a:lstStyle>
          <a:p>
            <a:fld id="{6DC9D990-F7C4-498D-9D6D-C91A99BB43C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2015/10/23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14.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slide" Target="slide2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13.xml"/><Relationship Id="rId7" Type="http://schemas.openxmlformats.org/officeDocument/2006/relationships/slide" Target="slide3.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55.xml"/><Relationship Id="rId5" Type="http://schemas.openxmlformats.org/officeDocument/2006/relationships/slide" Target="slide51.xml"/><Relationship Id="rId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13.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a%20seven-day%20South%20Island%20snow%20safari.flv"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a:xfrm>
            <a:off x="2571736" y="5214950"/>
            <a:ext cx="6400800" cy="1109658"/>
          </a:xfrm>
        </p:spPr>
        <p:txBody>
          <a:bodyPr>
            <a:normAutofit fontScale="25000" lnSpcReduction="20000"/>
          </a:bodyPr>
          <a:lstStyle/>
          <a:p>
            <a:endParaRPr lang="en-US" altLang="zh-CN" sz="5400" b="1" dirty="0" smtClean="0">
              <a:solidFill>
                <a:schemeClr val="tx1"/>
              </a:solidFill>
            </a:endParaRPr>
          </a:p>
          <a:p>
            <a:r>
              <a:rPr lang="en-US" altLang="zh-CN" sz="16600" b="1" dirty="0" smtClean="0">
                <a:solidFill>
                  <a:schemeClr val="tx1"/>
                </a:solidFill>
              </a:rPr>
              <a:t>Time out</a:t>
            </a:r>
            <a:endParaRPr lang="en-US" altLang="zh-CN" sz="16600" b="1" dirty="0" smtClean="0"/>
          </a:p>
          <a:p>
            <a:endParaRPr lang="zh-CN" altLang="en-US" b="1" dirty="0">
              <a:solidFill>
                <a:schemeClr val="tx1"/>
              </a:solidFill>
            </a:endParaRPr>
          </a:p>
        </p:txBody>
      </p:sp>
      <p:pic>
        <p:nvPicPr>
          <p:cNvPr id="1026" name="Picture 2"/>
          <p:cNvPicPr>
            <a:picLocks noChangeAspect="1" noChangeArrowheads="1"/>
          </p:cNvPicPr>
          <p:nvPr/>
        </p:nvPicPr>
        <p:blipFill>
          <a:blip r:embed="rId2"/>
          <a:stretch>
            <a:fillRect/>
          </a:stretch>
        </p:blipFill>
        <p:spPr bwMode="auto">
          <a:xfrm>
            <a:off x="0" y="-2798979"/>
            <a:ext cx="9144001" cy="7725351"/>
          </a:xfrm>
          <a:prstGeom prst="rect">
            <a:avLst/>
          </a:prstGeom>
          <a:noFill/>
          <a:ln w="9525">
            <a:noFill/>
            <a:miter lim="800000"/>
            <a:headEnd/>
            <a:tailEnd/>
          </a:ln>
          <a:effectLst/>
        </p:spPr>
      </p:pic>
      <p:sp>
        <p:nvSpPr>
          <p:cNvPr id="5" name="矩形 4"/>
          <p:cNvSpPr/>
          <p:nvPr/>
        </p:nvSpPr>
        <p:spPr>
          <a:xfrm>
            <a:off x="285720" y="4214818"/>
            <a:ext cx="2786082" cy="121444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smtClean="0">
                <a:latin typeface="+mj-lt"/>
                <a:ea typeface="微软雅黑" panose="020B0503020204020204" pitchFamily="34" charset="-122"/>
              </a:rPr>
              <a:t>UNIT </a:t>
            </a:r>
            <a:r>
              <a:rPr lang="en-US" altLang="zh-CN" sz="8000" b="1" dirty="0" smtClean="0">
                <a:latin typeface="+mj-lt"/>
                <a:ea typeface="微软雅黑" panose="020B0503020204020204" pitchFamily="34" charset="-122"/>
              </a:rPr>
              <a:t>3</a:t>
            </a:r>
            <a:endParaRPr lang="zh-CN" altLang="en-US" sz="4800" b="1" dirty="0">
              <a:latin typeface="+mj-lt"/>
              <a:ea typeface="微软雅黑" panose="020B0503020204020204" pitchFamily="34" charset="-122"/>
            </a:endParaRPr>
          </a:p>
        </p:txBody>
      </p:sp>
    </p:spTree>
  </p:cSld>
  <p:clrMapOvr>
    <a:masterClrMapping/>
  </p:clrMapOvr>
  <p:transition>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48424"/>
            <a:ext cx="466724" cy="466724"/>
          </a:xfrm>
          <a:prstGeom prst="rect">
            <a:avLst/>
          </a:prstGeom>
        </p:spPr>
      </p:pic>
      <p:sp>
        <p:nvSpPr>
          <p:cNvPr id="20" name="TextBox 19"/>
          <p:cNvSpPr txBox="1"/>
          <p:nvPr/>
        </p:nvSpPr>
        <p:spPr>
          <a:xfrm>
            <a:off x="1142976" y="2000241"/>
            <a:ext cx="6786610" cy="830997"/>
          </a:xfrm>
          <a:prstGeom prst="rect">
            <a:avLst/>
          </a:prstGeom>
          <a:noFill/>
        </p:spPr>
        <p:txBody>
          <a:bodyPr wrap="square" rtlCol="0">
            <a:spAutoFit/>
          </a:bodyPr>
          <a:lstStyle/>
          <a:p>
            <a:r>
              <a:rPr lang="en-US" altLang="zh-CN" sz="2400" dirty="0" smtClean="0"/>
              <a:t>1 Check (</a:t>
            </a:r>
            <a:r>
              <a:rPr lang="en-US" altLang="zh-CN" sz="2400" dirty="0" smtClean="0">
                <a:solidFill>
                  <a:srgbClr val="FF0000"/>
                </a:solidFill>
              </a:rPr>
              <a:t>✔</a:t>
            </a:r>
            <a:r>
              <a:rPr lang="en-US" altLang="zh-CN" sz="2400" dirty="0" smtClean="0"/>
              <a:t>) the ones you have never done but long to have a try and give your reasons. </a:t>
            </a:r>
            <a:endParaRPr lang="zh-CN" altLang="en-US" dirty="0"/>
          </a:p>
        </p:txBody>
      </p:sp>
      <p:sp>
        <p:nvSpPr>
          <p:cNvPr id="9" name="TextBox 8"/>
          <p:cNvSpPr txBox="1"/>
          <p:nvPr/>
        </p:nvSpPr>
        <p:spPr>
          <a:xfrm>
            <a:off x="1214414" y="2786058"/>
            <a:ext cx="6500858" cy="707886"/>
          </a:xfrm>
          <a:prstGeom prst="rect">
            <a:avLst/>
          </a:prstGeom>
          <a:noFill/>
        </p:spPr>
        <p:txBody>
          <a:bodyPr wrap="square" rtlCol="0">
            <a:spAutoFit/>
          </a:bodyPr>
          <a:lstStyle/>
          <a:p>
            <a:r>
              <a:rPr lang="en-US" altLang="zh-CN" sz="2000" i="1" dirty="0" smtClean="0">
                <a:solidFill>
                  <a:srgbClr val="FF0000"/>
                </a:solidFill>
              </a:rPr>
              <a:t>The activities I have never done but long to have a try is 14 (barbecue).</a:t>
            </a:r>
          </a:p>
        </p:txBody>
      </p:sp>
      <p:pic>
        <p:nvPicPr>
          <p:cNvPr id="10" name="图片 9" descr="is098qw4h.jpg"/>
          <p:cNvPicPr>
            <a:picLocks noChangeAspect="1"/>
          </p:cNvPicPr>
          <p:nvPr/>
        </p:nvPicPr>
        <p:blipFill>
          <a:blip r:embed="rId4"/>
          <a:stretch>
            <a:fillRect/>
          </a:stretch>
        </p:blipFill>
        <p:spPr>
          <a:xfrm>
            <a:off x="5072067" y="3786190"/>
            <a:ext cx="2679766" cy="2000264"/>
          </a:xfrm>
          <a:prstGeom prst="rect">
            <a:avLst/>
          </a:prstGeom>
        </p:spPr>
      </p:pic>
      <p:sp>
        <p:nvSpPr>
          <p:cNvPr id="12" name="TextBox 11"/>
          <p:cNvSpPr txBox="1"/>
          <p:nvPr/>
        </p:nvSpPr>
        <p:spPr>
          <a:xfrm>
            <a:off x="1214414" y="3567074"/>
            <a:ext cx="3714776" cy="2862322"/>
          </a:xfrm>
          <a:prstGeom prst="rect">
            <a:avLst/>
          </a:prstGeom>
          <a:noFill/>
        </p:spPr>
        <p:txBody>
          <a:bodyPr wrap="square" rtlCol="0">
            <a:spAutoFit/>
          </a:bodyPr>
          <a:lstStyle/>
          <a:p>
            <a:r>
              <a:rPr lang="en-US" altLang="zh-CN" sz="2000" i="1" dirty="0" smtClean="0">
                <a:solidFill>
                  <a:srgbClr val="FF0000"/>
                </a:solidFill>
              </a:rPr>
              <a:t>I have had only restaurant BBQ. But it's not real BBQ</a:t>
            </a:r>
            <a:r>
              <a:rPr lang="en-US" altLang="zh-CN" sz="2000" b="1" i="1" dirty="0" smtClean="0">
                <a:solidFill>
                  <a:srgbClr val="FF0000"/>
                </a:solidFill>
              </a:rPr>
              <a:t>.</a:t>
            </a:r>
            <a:r>
              <a:rPr lang="en-US" altLang="zh-CN" sz="2000" b="1" i="1" dirty="0" smtClean="0">
                <a:solidFill>
                  <a:srgbClr val="0070C0"/>
                </a:solidFill>
              </a:rPr>
              <a:t> What I have longed for is </a:t>
            </a:r>
            <a:r>
              <a:rPr lang="en-US" altLang="zh-CN" sz="2000" i="1" dirty="0" smtClean="0">
                <a:solidFill>
                  <a:srgbClr val="FF0000"/>
                </a:solidFill>
              </a:rPr>
              <a:t>a convivial eating experience with my family or a group of friends cooking over the campfire outdoors. We hang around the fire, hold a beer in hand, and enjoy the meat and vegetables roasted over live fire.</a:t>
            </a:r>
            <a:endParaRPr lang="zh-CN" altLang="en-US" sz="20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20" name="TextBox 19"/>
          <p:cNvSpPr txBox="1"/>
          <p:nvPr/>
        </p:nvSpPr>
        <p:spPr>
          <a:xfrm>
            <a:off x="1142976" y="2000241"/>
            <a:ext cx="6858048" cy="830997"/>
          </a:xfrm>
          <a:prstGeom prst="rect">
            <a:avLst/>
          </a:prstGeom>
          <a:noFill/>
        </p:spPr>
        <p:txBody>
          <a:bodyPr wrap="square" rtlCol="0">
            <a:spAutoFit/>
          </a:bodyPr>
          <a:lstStyle/>
          <a:p>
            <a:r>
              <a:rPr lang="en-US" altLang="zh-CN" sz="2400" dirty="0" smtClean="0"/>
              <a:t>1 Check (</a:t>
            </a:r>
            <a:r>
              <a:rPr lang="en-US" altLang="zh-CN" sz="2400" dirty="0" smtClean="0">
                <a:solidFill>
                  <a:srgbClr val="FF0000"/>
                </a:solidFill>
              </a:rPr>
              <a:t>✔</a:t>
            </a:r>
            <a:r>
              <a:rPr lang="en-US" altLang="zh-CN" sz="2400" dirty="0" smtClean="0"/>
              <a:t>) the ones you have never done but long to have a try and give your reasons. </a:t>
            </a:r>
            <a:endParaRPr lang="zh-CN" altLang="en-US" dirty="0"/>
          </a:p>
        </p:txBody>
      </p:sp>
      <p:grpSp>
        <p:nvGrpSpPr>
          <p:cNvPr id="11" name="组合 10"/>
          <p:cNvGrpSpPr/>
          <p:nvPr/>
        </p:nvGrpSpPr>
        <p:grpSpPr>
          <a:xfrm>
            <a:off x="1214414" y="3000372"/>
            <a:ext cx="6485550" cy="3406063"/>
            <a:chOff x="1214414" y="3000372"/>
            <a:chExt cx="6485550" cy="3406063"/>
          </a:xfrm>
        </p:grpSpPr>
        <p:sp>
          <p:nvSpPr>
            <p:cNvPr id="9" name="TextBox 8"/>
            <p:cNvSpPr txBox="1"/>
            <p:nvPr/>
          </p:nvSpPr>
          <p:spPr>
            <a:xfrm>
              <a:off x="1214414" y="3000372"/>
              <a:ext cx="3714776" cy="3170099"/>
            </a:xfrm>
            <a:prstGeom prst="rect">
              <a:avLst/>
            </a:prstGeom>
            <a:noFill/>
          </p:spPr>
          <p:txBody>
            <a:bodyPr wrap="square" rtlCol="0">
              <a:spAutoFit/>
            </a:bodyPr>
            <a:lstStyle/>
            <a:p>
              <a:r>
                <a:rPr lang="en-US" altLang="zh-CN" sz="2000" i="1" dirty="0" smtClean="0">
                  <a:solidFill>
                    <a:srgbClr val="FF0000"/>
                  </a:solidFill>
                </a:rPr>
                <a:t>The activities I have never done but long to have a try is 15.</a:t>
              </a:r>
            </a:p>
            <a:p>
              <a:endParaRPr lang="en-US" altLang="zh-CN" sz="2000" i="1" dirty="0" smtClean="0">
                <a:solidFill>
                  <a:srgbClr val="FF0000"/>
                </a:solidFill>
              </a:endParaRPr>
            </a:p>
            <a:p>
              <a:r>
                <a:rPr lang="en-US" altLang="zh-CN" sz="2000" i="1" dirty="0" smtClean="0">
                  <a:solidFill>
                    <a:srgbClr val="FF0000"/>
                  </a:solidFill>
                </a:rPr>
                <a:t>I have always had an interest in yoga. Yoga is relaxing and invigorating. It makes you feel good at the end of a session. </a:t>
              </a:r>
              <a:r>
                <a:rPr lang="en-US" altLang="zh-CN" sz="2000" b="1" i="1" dirty="0" smtClean="0">
                  <a:solidFill>
                    <a:srgbClr val="0070C0"/>
                  </a:solidFill>
                </a:rPr>
                <a:t>More importantly</a:t>
              </a:r>
              <a:r>
                <a:rPr lang="en-US" altLang="zh-CN" sz="2000" i="1" dirty="0" smtClean="0">
                  <a:solidFill>
                    <a:srgbClr val="FF0000"/>
                  </a:solidFill>
                </a:rPr>
                <a:t>, it </a:t>
              </a:r>
              <a:r>
                <a:rPr lang="en-US" altLang="zh-CN" sz="2000" b="1" i="1" dirty="0" smtClean="0">
                  <a:solidFill>
                    <a:srgbClr val="0070C0"/>
                  </a:solidFill>
                </a:rPr>
                <a:t>results in </a:t>
              </a:r>
              <a:r>
                <a:rPr lang="en-US" altLang="zh-CN" sz="2000" i="1" dirty="0" smtClean="0">
                  <a:solidFill>
                    <a:srgbClr val="FF0000"/>
                  </a:solidFill>
                </a:rPr>
                <a:t>better health, more inner peace and more passion for life.</a:t>
              </a:r>
              <a:endParaRPr lang="zh-CN" altLang="en-US" sz="2000" i="1" dirty="0">
                <a:solidFill>
                  <a:srgbClr val="FF0000"/>
                </a:solidFill>
              </a:endParaRPr>
            </a:p>
          </p:txBody>
        </p:sp>
        <p:pic>
          <p:nvPicPr>
            <p:cNvPr id="10" name="图片 9" descr="is098qw4h.jpg"/>
            <p:cNvPicPr>
              <a:picLocks noChangeAspect="1"/>
            </p:cNvPicPr>
            <p:nvPr/>
          </p:nvPicPr>
          <p:blipFill>
            <a:blip r:embed="rId4"/>
            <a:stretch>
              <a:fillRect/>
            </a:stretch>
          </p:blipFill>
          <p:spPr>
            <a:xfrm>
              <a:off x="5572132" y="3214686"/>
              <a:ext cx="2127832" cy="319174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0" y="3714752"/>
            <a:ext cx="9144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42" name="圆角矩形 41"/>
          <p:cNvSpPr/>
          <p:nvPr/>
        </p:nvSpPr>
        <p:spPr>
          <a:xfrm>
            <a:off x="642910"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2" action="ppaction://hlinksldjump"/>
              </a:rPr>
              <a:t>Sharing</a:t>
            </a:r>
            <a:endParaRPr lang="zh-CN" altLang="en-US" sz="3200" b="1" dirty="0" smtClean="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3357554"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3" action="ppaction://hlinksldjump"/>
              </a:rPr>
              <a:t>Listening</a:t>
            </a:r>
            <a:endParaRPr lang="en-US" altLang="zh-CN" sz="3200" b="1" dirty="0" smtClean="0">
              <a:solidFill>
                <a:schemeClr val="tx1"/>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6072198" y="3000372"/>
            <a:ext cx="2214607"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4" action="ppaction://hlinksldjump"/>
              </a:rPr>
              <a:t>Viewing</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0-#ppt_w/2"/>
                                          </p:val>
                                        </p:tav>
                                        <p:tav tm="100000">
                                          <p:val>
                                            <p:strVal val="#ppt_x"/>
                                          </p:val>
                                        </p:tav>
                                      </p:tavLst>
                                    </p:anim>
                                    <p:anim calcmode="lin" valueType="num">
                                      <p:cBhvr additive="base">
                                        <p:cTn id="16" dur="50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0-#ppt_w/2"/>
                                          </p:val>
                                        </p:tav>
                                        <p:tav tm="100000">
                                          <p:val>
                                            <p:strVal val="#ppt_x"/>
                                          </p:val>
                                        </p:tav>
                                      </p:tavLst>
                                    </p:anim>
                                    <p:anim calcmode="lin" valueType="num">
                                      <p:cBhvr additive="base">
                                        <p:cTn id="20"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grpId="1" nodeType="clickEffect">
                                  <p:stCondLst>
                                    <p:cond delay="0"/>
                                  </p:stCondLst>
                                  <p:childTnLst>
                                    <p:animScale>
                                      <p:cBhvr>
                                        <p:cTn id="24" dur="500" fill="hold"/>
                                        <p:tgtEl>
                                          <p:spTgt spid="42"/>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26" name="TextBox 25"/>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023394"/>
            <a:ext cx="7072362" cy="476912"/>
            <a:chOff x="857224" y="1500174"/>
            <a:chExt cx="7072362" cy="476912"/>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a podcast for its general idea.</a:t>
              </a:r>
              <a:endParaRPr lang="zh-CN" altLang="en-US" sz="2400" dirty="0">
                <a:latin typeface="Arial" pitchFamily="34" charset="0"/>
                <a:cs typeface="Arial" pitchFamily="34" charset="0"/>
              </a:endParaRPr>
            </a:p>
          </p:txBody>
        </p:sp>
      </p:grpSp>
      <p:sp>
        <p:nvSpPr>
          <p:cNvPr id="7" name="矩形 6"/>
          <p:cNvSpPr/>
          <p:nvPr/>
        </p:nvSpPr>
        <p:spPr>
          <a:xfrm>
            <a:off x="1142976" y="2500306"/>
            <a:ext cx="7072362" cy="1200329"/>
          </a:xfrm>
          <a:prstGeom prst="rect">
            <a:avLst/>
          </a:prstGeom>
        </p:spPr>
        <p:txBody>
          <a:bodyPr wrap="square">
            <a:spAutoFit/>
          </a:bodyPr>
          <a:lstStyle/>
          <a:p>
            <a:r>
              <a:rPr lang="en-US" altLang="zh-CN" sz="2400" i="1" dirty="0" smtClean="0">
                <a:solidFill>
                  <a:srgbClr val="FF0000"/>
                </a:solidFill>
              </a:rPr>
              <a:t>The podcast is mainly about what people like doing in their free time and what they are going to do this weekend.</a:t>
            </a:r>
          </a:p>
        </p:txBody>
      </p:sp>
      <p:grpSp>
        <p:nvGrpSpPr>
          <p:cNvPr id="3" name="组合 7"/>
          <p:cNvGrpSpPr/>
          <p:nvPr/>
        </p:nvGrpSpPr>
        <p:grpSpPr>
          <a:xfrm>
            <a:off x="785786" y="3929066"/>
            <a:ext cx="7072362" cy="500066"/>
            <a:chOff x="857224" y="1500174"/>
            <a:chExt cx="7072362" cy="500066"/>
          </a:xfrm>
        </p:grpSpPr>
        <p:sp>
          <p:nvSpPr>
            <p:cNvPr id="9" name="矩形 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0" name="TextBox 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1 and fill in the blanks.</a:t>
              </a:r>
              <a:endParaRPr lang="zh-CN" altLang="en-US" sz="2400" dirty="0">
                <a:latin typeface="Arial" pitchFamily="34" charset="0"/>
                <a:cs typeface="Arial" pitchFamily="34" charset="0"/>
              </a:endParaRPr>
            </a:p>
          </p:txBody>
        </p:sp>
      </p:grpSp>
      <p:sp>
        <p:nvSpPr>
          <p:cNvPr id="11" name="矩形 10"/>
          <p:cNvSpPr/>
          <p:nvPr/>
        </p:nvSpPr>
        <p:spPr>
          <a:xfrm>
            <a:off x="1214414" y="4514687"/>
            <a:ext cx="7072362" cy="1200329"/>
          </a:xfrm>
          <a:prstGeom prst="rect">
            <a:avLst/>
          </a:prstGeom>
        </p:spPr>
        <p:txBody>
          <a:bodyPr wrap="square">
            <a:spAutoFit/>
          </a:bodyPr>
          <a:lstStyle/>
          <a:p>
            <a:pPr marL="457200" indent="-457200"/>
            <a:r>
              <a:rPr lang="en-US" altLang="zh-CN" sz="2400" dirty="0" smtClean="0">
                <a:solidFill>
                  <a:srgbClr val="FF0000"/>
                </a:solidFill>
              </a:rPr>
              <a:t>1) </a:t>
            </a:r>
            <a:r>
              <a:rPr lang="en-US" altLang="zh-CN" sz="2400" i="1" dirty="0" smtClean="0">
                <a:solidFill>
                  <a:srgbClr val="FF0000"/>
                </a:solidFill>
              </a:rPr>
              <a:t>concerts </a:t>
            </a:r>
          </a:p>
          <a:p>
            <a:pPr marL="457200" indent="-457200"/>
            <a:r>
              <a:rPr lang="en-US" altLang="zh-CN" sz="2400" dirty="0" smtClean="0">
                <a:solidFill>
                  <a:srgbClr val="FF0000"/>
                </a:solidFill>
              </a:rPr>
              <a:t>2) </a:t>
            </a:r>
            <a:r>
              <a:rPr lang="en-US" altLang="zh-CN" sz="2400" i="1" dirty="0" smtClean="0">
                <a:solidFill>
                  <a:srgbClr val="FF0000"/>
                </a:solidFill>
              </a:rPr>
              <a:t>a bar </a:t>
            </a:r>
          </a:p>
          <a:p>
            <a:pPr marL="457200" indent="-457200"/>
            <a:r>
              <a:rPr lang="en-US" altLang="zh-CN" sz="2400" dirty="0" smtClean="0">
                <a:solidFill>
                  <a:srgbClr val="FF0000"/>
                </a:solidFill>
              </a:rPr>
              <a:t>3) </a:t>
            </a:r>
            <a:r>
              <a:rPr lang="en-US" altLang="zh-CN" sz="2400" i="1" dirty="0" smtClean="0">
                <a:solidFill>
                  <a:srgbClr val="FF0000"/>
                </a:solidFill>
              </a:rPr>
              <a:t>band</a:t>
            </a:r>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Bottom)">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slide(fromBottom)">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slide(fromBottom)">
                                      <p:cBhvr>
                                        <p:cTn id="27" dur="50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
                                            <p:txEl>
                                              <p:pRg st="2" end="2"/>
                                            </p:txEl>
                                          </p:spTgt>
                                        </p:tgtEl>
                                        <p:attrNameLst>
                                          <p:attrName>style.visibility</p:attrName>
                                        </p:attrNameLst>
                                      </p:cBhvr>
                                      <p:to>
                                        <p:strVal val="visible"/>
                                      </p:to>
                                    </p:set>
                                    <p:animEffect transition="in" filter="slide(fromBottom)">
                                      <p:cBhvr>
                                        <p:cTn id="3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857364"/>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2 and fill in the blanks.</a:t>
              </a:r>
              <a:endParaRPr lang="zh-CN" altLang="en-US" sz="2400" dirty="0">
                <a:latin typeface="Arial" pitchFamily="34" charset="0"/>
                <a:cs typeface="Arial" pitchFamily="34" charset="0"/>
              </a:endParaRPr>
            </a:p>
          </p:txBody>
        </p:sp>
      </p:grpSp>
      <p:sp>
        <p:nvSpPr>
          <p:cNvPr id="48" name="TextBox 47"/>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58" name="TextBox 57"/>
          <p:cNvSpPr txBox="1"/>
          <p:nvPr/>
        </p:nvSpPr>
        <p:spPr>
          <a:xfrm>
            <a:off x="1214414" y="2285992"/>
            <a:ext cx="5357850" cy="4524315"/>
          </a:xfrm>
          <a:prstGeom prst="rect">
            <a:avLst/>
          </a:prstGeom>
          <a:noFill/>
        </p:spPr>
        <p:txBody>
          <a:bodyPr wrap="square" rtlCol="0">
            <a:spAutoFit/>
          </a:bodyPr>
          <a:lstStyle/>
          <a:p>
            <a:pPr marL="342900" indent="-342900"/>
            <a:r>
              <a:rPr lang="en-US" altLang="zh-CN" sz="2400" dirty="0" smtClean="0">
                <a:solidFill>
                  <a:srgbClr val="FF0000"/>
                </a:solidFill>
              </a:rPr>
              <a:t>1 </a:t>
            </a:r>
            <a:r>
              <a:rPr lang="en-US" altLang="zh-CN" sz="2400" i="1" dirty="0" smtClean="0">
                <a:solidFill>
                  <a:srgbClr val="FF0000"/>
                </a:solidFill>
              </a:rPr>
              <a:t>keep fit</a:t>
            </a:r>
          </a:p>
          <a:p>
            <a:pPr marL="342900" indent="-342900"/>
            <a:r>
              <a:rPr lang="en-US" altLang="zh-CN" sz="2400" dirty="0" smtClean="0">
                <a:solidFill>
                  <a:srgbClr val="FF0000"/>
                </a:solidFill>
              </a:rPr>
              <a:t>2 </a:t>
            </a:r>
            <a:r>
              <a:rPr lang="en-US" altLang="zh-CN" sz="2400" i="1" dirty="0" smtClean="0">
                <a:solidFill>
                  <a:srgbClr val="FF0000"/>
                </a:solidFill>
              </a:rPr>
              <a:t>the theater </a:t>
            </a:r>
          </a:p>
          <a:p>
            <a:pPr marL="342900" indent="-342900"/>
            <a:r>
              <a:rPr lang="en-US" altLang="zh-CN" sz="2400" dirty="0" smtClean="0">
                <a:solidFill>
                  <a:srgbClr val="FF0000"/>
                </a:solidFill>
              </a:rPr>
              <a:t>3 </a:t>
            </a:r>
            <a:r>
              <a:rPr lang="en-US" altLang="zh-CN" sz="2400" i="1" dirty="0" smtClean="0">
                <a:solidFill>
                  <a:srgbClr val="FF0000"/>
                </a:solidFill>
              </a:rPr>
              <a:t>small children  </a:t>
            </a:r>
          </a:p>
          <a:p>
            <a:pPr marL="342900" indent="-342900"/>
            <a:r>
              <a:rPr lang="en-US" altLang="zh-CN" sz="2400" dirty="0" smtClean="0">
                <a:solidFill>
                  <a:srgbClr val="FF0000"/>
                </a:solidFill>
              </a:rPr>
              <a:t>4</a:t>
            </a:r>
            <a:r>
              <a:rPr lang="en-US" altLang="zh-CN" sz="2400" i="1" dirty="0" smtClean="0">
                <a:solidFill>
                  <a:srgbClr val="FF0000"/>
                </a:solidFill>
              </a:rPr>
              <a:t> seeing friends </a:t>
            </a:r>
          </a:p>
          <a:p>
            <a:pPr marL="342900" indent="-342900"/>
            <a:r>
              <a:rPr lang="en-US" altLang="zh-CN" sz="2400" dirty="0" smtClean="0">
                <a:solidFill>
                  <a:srgbClr val="FF0000"/>
                </a:solidFill>
              </a:rPr>
              <a:t>5</a:t>
            </a:r>
            <a:r>
              <a:rPr lang="en-US" altLang="zh-CN" sz="2400" i="1" dirty="0" smtClean="0">
                <a:solidFill>
                  <a:srgbClr val="FF0000"/>
                </a:solidFill>
              </a:rPr>
              <a:t> eating and drinking </a:t>
            </a:r>
          </a:p>
          <a:p>
            <a:pPr marL="342900" indent="-342900"/>
            <a:r>
              <a:rPr lang="en-US" altLang="zh-CN" sz="2400" dirty="0" smtClean="0">
                <a:solidFill>
                  <a:srgbClr val="FF0000"/>
                </a:solidFill>
              </a:rPr>
              <a:t>6 </a:t>
            </a:r>
            <a:r>
              <a:rPr lang="en-US" altLang="zh-CN" sz="2400" i="1" dirty="0" smtClean="0">
                <a:solidFill>
                  <a:srgbClr val="FF0000"/>
                </a:solidFill>
              </a:rPr>
              <a:t>houses</a:t>
            </a:r>
          </a:p>
          <a:p>
            <a:pPr marL="342900" indent="-342900"/>
            <a:r>
              <a:rPr lang="en-US" altLang="zh-CN" sz="2400" dirty="0" smtClean="0">
                <a:solidFill>
                  <a:srgbClr val="FF0000"/>
                </a:solidFill>
              </a:rPr>
              <a:t>7</a:t>
            </a:r>
            <a:r>
              <a:rPr lang="en-US" altLang="zh-CN" sz="2400" i="1" dirty="0" smtClean="0">
                <a:solidFill>
                  <a:srgbClr val="FF0000"/>
                </a:solidFill>
              </a:rPr>
              <a:t> having friends around</a:t>
            </a:r>
          </a:p>
          <a:p>
            <a:pPr marL="342900" indent="-342900"/>
            <a:r>
              <a:rPr lang="en-US" altLang="zh-CN" sz="2400" dirty="0" smtClean="0">
                <a:solidFill>
                  <a:srgbClr val="FF0000"/>
                </a:solidFill>
              </a:rPr>
              <a:t>8</a:t>
            </a:r>
            <a:r>
              <a:rPr lang="en-US" altLang="zh-CN" sz="2400" i="1" dirty="0" smtClean="0">
                <a:solidFill>
                  <a:srgbClr val="FF0000"/>
                </a:solidFill>
              </a:rPr>
              <a:t> a jazz club </a:t>
            </a:r>
          </a:p>
          <a:p>
            <a:pPr marL="342900" indent="-342900"/>
            <a:r>
              <a:rPr lang="en-US" altLang="zh-CN" sz="2400" dirty="0" smtClean="0">
                <a:solidFill>
                  <a:srgbClr val="FF0000"/>
                </a:solidFill>
              </a:rPr>
              <a:t>9</a:t>
            </a:r>
            <a:r>
              <a:rPr lang="en-US" altLang="zh-CN" sz="2400" i="1" dirty="0" smtClean="0">
                <a:solidFill>
                  <a:srgbClr val="FF0000"/>
                </a:solidFill>
              </a:rPr>
              <a:t> love to read</a:t>
            </a:r>
          </a:p>
          <a:p>
            <a:pPr marL="342900" indent="-342900"/>
            <a:r>
              <a:rPr lang="en-US" altLang="zh-CN" sz="2400" dirty="0" smtClean="0">
                <a:solidFill>
                  <a:srgbClr val="FF0000"/>
                </a:solidFill>
              </a:rPr>
              <a:t>10</a:t>
            </a:r>
            <a:r>
              <a:rPr lang="en-US" altLang="zh-CN" sz="2400" i="1" dirty="0" smtClean="0">
                <a:solidFill>
                  <a:srgbClr val="FF0000"/>
                </a:solidFill>
              </a:rPr>
              <a:t> oil painting</a:t>
            </a:r>
          </a:p>
          <a:p>
            <a:pPr marL="342900" indent="-342900"/>
            <a:r>
              <a:rPr lang="en-US" altLang="zh-CN" sz="2400" dirty="0" smtClean="0">
                <a:solidFill>
                  <a:srgbClr val="FF0000"/>
                </a:solidFill>
              </a:rPr>
              <a:t>11</a:t>
            </a:r>
            <a:r>
              <a:rPr lang="en-US" altLang="zh-CN" sz="2400" i="1" dirty="0" smtClean="0">
                <a:solidFill>
                  <a:srgbClr val="FF0000"/>
                </a:solidFill>
              </a:rPr>
              <a:t> playing the guitar </a:t>
            </a:r>
          </a:p>
          <a:p>
            <a:pPr marL="342900" indent="-342900"/>
            <a:r>
              <a:rPr lang="en-US" altLang="zh-CN" sz="2400" dirty="0" smtClean="0">
                <a:solidFill>
                  <a:srgbClr val="FF0000"/>
                </a:solidFill>
              </a:rPr>
              <a:t>12</a:t>
            </a:r>
            <a:r>
              <a:rPr lang="en-US" altLang="zh-CN" sz="2400" i="1" dirty="0" smtClean="0">
                <a:solidFill>
                  <a:srgbClr val="FF0000"/>
                </a:solidFill>
              </a:rPr>
              <a:t> watching films</a:t>
            </a:r>
            <a:endParaRPr lang="zh-CN" altLang="en-US" sz="24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8">
                                            <p:txEl>
                                              <p:pRg st="0" end="0"/>
                                            </p:txEl>
                                          </p:spTgt>
                                        </p:tgtEl>
                                        <p:attrNameLst>
                                          <p:attrName>style.visibility</p:attrName>
                                        </p:attrNameLst>
                                      </p:cBhvr>
                                      <p:to>
                                        <p:strVal val="visible"/>
                                      </p:to>
                                    </p:set>
                                    <p:animEffect transition="in" filter="slide(fromBottom)">
                                      <p:cBhvr>
                                        <p:cTn id="12" dur="500"/>
                                        <p:tgtEl>
                                          <p:spTgt spid="5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8">
                                            <p:txEl>
                                              <p:pRg st="1" end="1"/>
                                            </p:txEl>
                                          </p:spTgt>
                                        </p:tgtEl>
                                        <p:attrNameLst>
                                          <p:attrName>style.visibility</p:attrName>
                                        </p:attrNameLst>
                                      </p:cBhvr>
                                      <p:to>
                                        <p:strVal val="visible"/>
                                      </p:to>
                                    </p:set>
                                    <p:animEffect transition="in" filter="slide(fromBottom)">
                                      <p:cBhvr>
                                        <p:cTn id="17" dur="500"/>
                                        <p:tgtEl>
                                          <p:spTgt spid="5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8">
                                            <p:txEl>
                                              <p:pRg st="2" end="2"/>
                                            </p:txEl>
                                          </p:spTgt>
                                        </p:tgtEl>
                                        <p:attrNameLst>
                                          <p:attrName>style.visibility</p:attrName>
                                        </p:attrNameLst>
                                      </p:cBhvr>
                                      <p:to>
                                        <p:strVal val="visible"/>
                                      </p:to>
                                    </p:set>
                                    <p:animEffect transition="in" filter="slide(fromBottom)">
                                      <p:cBhvr>
                                        <p:cTn id="22" dur="500"/>
                                        <p:tgtEl>
                                          <p:spTgt spid="5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8">
                                            <p:txEl>
                                              <p:pRg st="3" end="3"/>
                                            </p:txEl>
                                          </p:spTgt>
                                        </p:tgtEl>
                                        <p:attrNameLst>
                                          <p:attrName>style.visibility</p:attrName>
                                        </p:attrNameLst>
                                      </p:cBhvr>
                                      <p:to>
                                        <p:strVal val="visible"/>
                                      </p:to>
                                    </p:set>
                                    <p:animEffect transition="in" filter="slide(fromBottom)">
                                      <p:cBhvr>
                                        <p:cTn id="27" dur="500"/>
                                        <p:tgtEl>
                                          <p:spTgt spid="5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58">
                                            <p:txEl>
                                              <p:pRg st="4" end="4"/>
                                            </p:txEl>
                                          </p:spTgt>
                                        </p:tgtEl>
                                        <p:attrNameLst>
                                          <p:attrName>style.visibility</p:attrName>
                                        </p:attrNameLst>
                                      </p:cBhvr>
                                      <p:to>
                                        <p:strVal val="visible"/>
                                      </p:to>
                                    </p:set>
                                    <p:animEffect transition="in" filter="slide(fromBottom)">
                                      <p:cBhvr>
                                        <p:cTn id="32" dur="500"/>
                                        <p:tgtEl>
                                          <p:spTgt spid="5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58">
                                            <p:txEl>
                                              <p:pRg st="5" end="5"/>
                                            </p:txEl>
                                          </p:spTgt>
                                        </p:tgtEl>
                                        <p:attrNameLst>
                                          <p:attrName>style.visibility</p:attrName>
                                        </p:attrNameLst>
                                      </p:cBhvr>
                                      <p:to>
                                        <p:strVal val="visible"/>
                                      </p:to>
                                    </p:set>
                                    <p:animEffect transition="in" filter="slide(fromBottom)">
                                      <p:cBhvr>
                                        <p:cTn id="37" dur="500"/>
                                        <p:tgtEl>
                                          <p:spTgt spid="5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58">
                                            <p:txEl>
                                              <p:pRg st="6" end="6"/>
                                            </p:txEl>
                                          </p:spTgt>
                                        </p:tgtEl>
                                        <p:attrNameLst>
                                          <p:attrName>style.visibility</p:attrName>
                                        </p:attrNameLst>
                                      </p:cBhvr>
                                      <p:to>
                                        <p:strVal val="visible"/>
                                      </p:to>
                                    </p:set>
                                    <p:animEffect transition="in" filter="slide(fromBottom)">
                                      <p:cBhvr>
                                        <p:cTn id="42" dur="500"/>
                                        <p:tgtEl>
                                          <p:spTgt spid="5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58">
                                            <p:txEl>
                                              <p:pRg st="7" end="7"/>
                                            </p:txEl>
                                          </p:spTgt>
                                        </p:tgtEl>
                                        <p:attrNameLst>
                                          <p:attrName>style.visibility</p:attrName>
                                        </p:attrNameLst>
                                      </p:cBhvr>
                                      <p:to>
                                        <p:strVal val="visible"/>
                                      </p:to>
                                    </p:set>
                                    <p:animEffect transition="in" filter="slide(fromBottom)">
                                      <p:cBhvr>
                                        <p:cTn id="47" dur="500"/>
                                        <p:tgtEl>
                                          <p:spTgt spid="5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58">
                                            <p:txEl>
                                              <p:pRg st="8" end="8"/>
                                            </p:txEl>
                                          </p:spTgt>
                                        </p:tgtEl>
                                        <p:attrNameLst>
                                          <p:attrName>style.visibility</p:attrName>
                                        </p:attrNameLst>
                                      </p:cBhvr>
                                      <p:to>
                                        <p:strVal val="visible"/>
                                      </p:to>
                                    </p:set>
                                    <p:animEffect transition="in" filter="slide(fromBottom)">
                                      <p:cBhvr>
                                        <p:cTn id="52" dur="500"/>
                                        <p:tgtEl>
                                          <p:spTgt spid="5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58">
                                            <p:txEl>
                                              <p:pRg st="9" end="9"/>
                                            </p:txEl>
                                          </p:spTgt>
                                        </p:tgtEl>
                                        <p:attrNameLst>
                                          <p:attrName>style.visibility</p:attrName>
                                        </p:attrNameLst>
                                      </p:cBhvr>
                                      <p:to>
                                        <p:strVal val="visible"/>
                                      </p:to>
                                    </p:set>
                                    <p:animEffect transition="in" filter="slide(fromBottom)">
                                      <p:cBhvr>
                                        <p:cTn id="57" dur="500"/>
                                        <p:tgtEl>
                                          <p:spTgt spid="58">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58">
                                            <p:txEl>
                                              <p:pRg st="10" end="10"/>
                                            </p:txEl>
                                          </p:spTgt>
                                        </p:tgtEl>
                                        <p:attrNameLst>
                                          <p:attrName>style.visibility</p:attrName>
                                        </p:attrNameLst>
                                      </p:cBhvr>
                                      <p:to>
                                        <p:strVal val="visible"/>
                                      </p:to>
                                    </p:set>
                                    <p:animEffect transition="in" filter="slide(fromBottom)">
                                      <p:cBhvr>
                                        <p:cTn id="62" dur="500"/>
                                        <p:tgtEl>
                                          <p:spTgt spid="58">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58">
                                            <p:txEl>
                                              <p:pRg st="11" end="11"/>
                                            </p:txEl>
                                          </p:spTgt>
                                        </p:tgtEl>
                                        <p:attrNameLst>
                                          <p:attrName>style.visibility</p:attrName>
                                        </p:attrNameLst>
                                      </p:cBhvr>
                                      <p:to>
                                        <p:strVal val="visible"/>
                                      </p:to>
                                    </p:set>
                                    <p:animEffect transition="in" filter="slide(fromBottom)">
                                      <p:cBhvr>
                                        <p:cTn id="67" dur="500"/>
                                        <p:tgtEl>
                                          <p:spTgt spid="5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graphicFrame>
        <p:nvGraphicFramePr>
          <p:cNvPr id="13" name="表格 12"/>
          <p:cNvGraphicFramePr>
            <a:graphicFrameLocks noGrp="1"/>
          </p:cNvGraphicFramePr>
          <p:nvPr/>
        </p:nvGraphicFramePr>
        <p:xfrm>
          <a:off x="714348" y="2428868"/>
          <a:ext cx="7858180" cy="4511040"/>
        </p:xfrm>
        <a:graphic>
          <a:graphicData uri="http://schemas.openxmlformats.org/drawingml/2006/table">
            <a:tbl>
              <a:tblPr firstRow="1" bandRow="1">
                <a:tableStyleId>{17292A2E-F333-43FB-9621-5CBBE7FDCDCB}</a:tableStyleId>
              </a:tblPr>
              <a:tblGrid>
                <a:gridCol w="3500462"/>
                <a:gridCol w="4357718"/>
              </a:tblGrid>
              <a:tr h="38576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1" kern="1200" dirty="0" smtClean="0"/>
                        <a:t>Additional Notes</a:t>
                      </a:r>
                      <a:endParaRPr lang="en-US" altLang="zh-CN" sz="2000" b="0" i="1" kern="1200" dirty="0" smtClean="0">
                        <a:solidFill>
                          <a:schemeClr val="bg1"/>
                        </a:solidFill>
                        <a:latin typeface="+mn-lt"/>
                        <a:ea typeface="+mn-ea"/>
                        <a:cs typeface="+mn-cs"/>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1" kern="1200" dirty="0" smtClean="0">
                        <a:solidFill>
                          <a:schemeClr val="bg1"/>
                        </a:solidFill>
                        <a:latin typeface="+mn-lt"/>
                        <a:ea typeface="+mn-ea"/>
                        <a:cs typeface="+mn-cs"/>
                      </a:endParaRPr>
                    </a:p>
                  </a:txBody>
                  <a:tcPr/>
                </a:tc>
              </a:tr>
              <a:tr h="370840">
                <a:tc>
                  <a:txBody>
                    <a:bodyPr/>
                    <a:lstStyle/>
                    <a:p>
                      <a:r>
                        <a:rPr lang="en-US" altLang="zh-CN" sz="2400" b="1" dirty="0" smtClean="0"/>
                        <a:t>Robin Hood Festival</a:t>
                      </a:r>
                    </a:p>
                    <a:p>
                      <a:r>
                        <a:rPr lang="en-US" altLang="zh-CN" sz="2000" b="0" dirty="0" smtClean="0"/>
                        <a:t>A festival that takes place for one week in August every year in Sherwood Forest, an ancient woodland in Nottinghamshire, England. The event celebrates the life and times of one of the most popular outlaws in the world: Robin Hood. Activities and entertainment include children’s theater, strolling players, jesters, jousting, and music. </a:t>
                      </a:r>
                    </a:p>
                  </a:txBody>
                  <a:tcPr/>
                </a:tc>
                <a:tc>
                  <a:txBody>
                    <a:bodyPr/>
                    <a:lstStyle/>
                    <a:p>
                      <a:endParaRPr lang="en-US" altLang="zh-CN" sz="2000" dirty="0" smtClean="0"/>
                    </a:p>
                  </a:txBody>
                  <a:tcPr/>
                </a:tc>
              </a:tr>
            </a:tbl>
          </a:graphicData>
        </a:graphic>
      </p:graphicFrame>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矩形 6"/>
          <p:cNvSpPr/>
          <p:nvPr/>
        </p:nvSpPr>
        <p:spPr>
          <a:xfrm>
            <a:off x="571472" y="4643446"/>
            <a:ext cx="3000396" cy="830997"/>
          </a:xfrm>
          <a:prstGeom prst="rect">
            <a:avLst/>
          </a:prstGeom>
        </p:spPr>
        <p:txBody>
          <a:bodyPr wrap="square">
            <a:spAutoFit/>
          </a:bodyPr>
          <a:lstStyle/>
          <a:p>
            <a:endParaRPr lang="en-US" altLang="zh-CN" sz="2400" dirty="0" smtClean="0"/>
          </a:p>
          <a:p>
            <a:endParaRPr lang="en-US" altLang="zh-CN" sz="2400" dirty="0" smtClean="0"/>
          </a:p>
        </p:txBody>
      </p:sp>
      <p:sp>
        <p:nvSpPr>
          <p:cNvPr id="9" name="TextBox 8"/>
          <p:cNvSpPr txBox="1"/>
          <p:nvPr/>
        </p:nvSpPr>
        <p:spPr>
          <a:xfrm>
            <a:off x="714348" y="1142984"/>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785926"/>
            <a:ext cx="7072362" cy="476912"/>
            <a:chOff x="857224" y="1500174"/>
            <a:chExt cx="7072362" cy="476912"/>
          </a:xfrm>
        </p:grpSpPr>
        <p:sp>
          <p:nvSpPr>
            <p:cNvPr id="11" name="矩形 10"/>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2" name="TextBox 11"/>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2 and fill in the blanks.</a:t>
              </a:r>
              <a:endParaRPr lang="zh-CN" altLang="en-US" sz="2400" dirty="0">
                <a:latin typeface="Arial" pitchFamily="34" charset="0"/>
                <a:cs typeface="Arial" pitchFamily="34" charset="0"/>
              </a:endParaRPr>
            </a:p>
          </p:txBody>
        </p:sp>
      </p:grpSp>
      <p:pic>
        <p:nvPicPr>
          <p:cNvPr id="15" name="图片 14" descr="Piccadilly Circus.jpeg"/>
          <p:cNvPicPr>
            <a:picLocks noChangeAspect="1"/>
          </p:cNvPicPr>
          <p:nvPr/>
        </p:nvPicPr>
        <p:blipFill>
          <a:blip r:embed="rId4"/>
          <a:stretch>
            <a:fillRect/>
          </a:stretch>
        </p:blipFill>
        <p:spPr>
          <a:xfrm>
            <a:off x="4071934" y="3500438"/>
            <a:ext cx="4392476" cy="29283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857364"/>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2 and check the true statements.</a:t>
              </a:r>
              <a:endParaRPr lang="zh-CN" altLang="en-US" sz="2400" dirty="0">
                <a:latin typeface="Arial" pitchFamily="34" charset="0"/>
                <a:cs typeface="Arial" pitchFamily="34" charset="0"/>
              </a:endParaRPr>
            </a:p>
          </p:txBody>
        </p:sp>
      </p:grpSp>
      <p:sp>
        <p:nvSpPr>
          <p:cNvPr id="48" name="TextBox 47"/>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3" name="组合 73"/>
          <p:cNvGrpSpPr/>
          <p:nvPr/>
        </p:nvGrpSpPr>
        <p:grpSpPr>
          <a:xfrm>
            <a:off x="1142976" y="2700358"/>
            <a:ext cx="5715040" cy="3273839"/>
            <a:chOff x="1142976" y="2395547"/>
            <a:chExt cx="5715040" cy="3273839"/>
          </a:xfrm>
        </p:grpSpPr>
        <p:grpSp>
          <p:nvGrpSpPr>
            <p:cNvPr id="5" name="组合 18"/>
            <p:cNvGrpSpPr/>
            <p:nvPr/>
          </p:nvGrpSpPr>
          <p:grpSpPr>
            <a:xfrm>
              <a:off x="1142976" y="2395548"/>
              <a:ext cx="2071702" cy="1102218"/>
              <a:chOff x="1142976" y="2500306"/>
              <a:chExt cx="2466884" cy="1300393"/>
            </a:xfrm>
          </p:grpSpPr>
          <p:grpSp>
            <p:nvGrpSpPr>
              <p:cNvPr id="6" name="组合 14"/>
              <p:cNvGrpSpPr/>
              <p:nvPr/>
            </p:nvGrpSpPr>
            <p:grpSpPr>
              <a:xfrm>
                <a:off x="1142976" y="2500306"/>
                <a:ext cx="2466884" cy="1300393"/>
                <a:chOff x="1142976" y="2500306"/>
                <a:chExt cx="2466884" cy="1300393"/>
              </a:xfrm>
            </p:grpSpPr>
            <p:sp>
              <p:nvSpPr>
                <p:cNvPr id="7" name="矩形 6"/>
                <p:cNvSpPr/>
                <p:nvPr/>
              </p:nvSpPr>
              <p:spPr>
                <a:xfrm>
                  <a:off x="1142976" y="2500306"/>
                  <a:ext cx="357190" cy="461665"/>
                </a:xfrm>
                <a:prstGeom prst="rect">
                  <a:avLst/>
                </a:prstGeom>
              </p:spPr>
              <p:txBody>
                <a:bodyPr wrap="square">
                  <a:spAutoFit/>
                </a:bodyPr>
                <a:lstStyle/>
                <a:p>
                  <a:r>
                    <a:rPr lang="en-US" altLang="zh-CN" sz="2400" dirty="0" smtClean="0"/>
                    <a:t>1</a:t>
                  </a:r>
                  <a:r>
                    <a:rPr lang="en-US" altLang="zh-CN" sz="2400" b="1" dirty="0" smtClean="0"/>
                    <a:t> </a:t>
                  </a:r>
                  <a:endParaRPr lang="zh-CN" altLang="en-US" sz="2400" b="1" dirty="0"/>
                </a:p>
              </p:txBody>
            </p:sp>
            <p:pic>
              <p:nvPicPr>
                <p:cNvPr id="2050" name="Picture 2"/>
                <p:cNvPicPr>
                  <a:picLocks noChangeAspect="1" noChangeArrowheads="1"/>
                </p:cNvPicPr>
                <p:nvPr/>
              </p:nvPicPr>
              <p:blipFill>
                <a:blip r:embed="rId4"/>
                <a:stretch>
                  <a:fillRect/>
                </a:stretch>
              </p:blipFill>
              <p:spPr bwMode="auto">
                <a:xfrm>
                  <a:off x="1500166" y="2609614"/>
                  <a:ext cx="2109694" cy="1191085"/>
                </a:xfrm>
                <a:prstGeom prst="rect">
                  <a:avLst/>
                </a:prstGeom>
                <a:noFill/>
                <a:ln w="9525">
                  <a:noFill/>
                  <a:miter lim="800000"/>
                  <a:headEnd/>
                  <a:tailEnd/>
                </a:ln>
                <a:effectLst/>
              </p:spPr>
            </p:pic>
          </p:grpSp>
          <p:sp>
            <p:nvSpPr>
              <p:cNvPr id="14" name="TextBox 13"/>
              <p:cNvSpPr txBox="1"/>
              <p:nvPr/>
            </p:nvSpPr>
            <p:spPr>
              <a:xfrm>
                <a:off x="1643042" y="3331684"/>
                <a:ext cx="357190" cy="461665"/>
              </a:xfrm>
              <a:prstGeom prst="rect">
                <a:avLst/>
              </a:prstGeom>
              <a:solidFill>
                <a:schemeClr val="bg2"/>
              </a:solidFill>
            </p:spPr>
            <p:txBody>
              <a:bodyPr wrap="square" rtlCol="0">
                <a:spAutoFit/>
              </a:bodyPr>
              <a:lstStyle/>
              <a:p>
                <a:r>
                  <a:rPr lang="en-US" altLang="zh-CN" sz="2400" b="1" dirty="0" smtClean="0">
                    <a:solidFill>
                      <a:srgbClr val="FF0000"/>
                    </a:solidFill>
                  </a:rPr>
                  <a:t>A</a:t>
                </a:r>
                <a:endParaRPr lang="zh-CN" altLang="en-US" sz="2400" b="1" dirty="0">
                  <a:solidFill>
                    <a:srgbClr val="FF0000"/>
                  </a:solidFill>
                </a:endParaRPr>
              </a:p>
            </p:txBody>
          </p:sp>
        </p:grpSp>
        <p:grpSp>
          <p:nvGrpSpPr>
            <p:cNvPr id="8" name="组合 19"/>
            <p:cNvGrpSpPr/>
            <p:nvPr/>
          </p:nvGrpSpPr>
          <p:grpSpPr>
            <a:xfrm>
              <a:off x="4676884" y="2395547"/>
              <a:ext cx="2109693" cy="1033453"/>
              <a:chOff x="1142976" y="2500306"/>
              <a:chExt cx="2466883" cy="1320178"/>
            </a:xfrm>
          </p:grpSpPr>
          <p:grpSp>
            <p:nvGrpSpPr>
              <p:cNvPr id="9" name="组合 14"/>
              <p:cNvGrpSpPr/>
              <p:nvPr/>
            </p:nvGrpSpPr>
            <p:grpSpPr>
              <a:xfrm>
                <a:off x="1142976" y="2500306"/>
                <a:ext cx="2466883" cy="1320178"/>
                <a:chOff x="1142976" y="2500306"/>
                <a:chExt cx="2466883" cy="1320178"/>
              </a:xfrm>
            </p:grpSpPr>
            <p:sp>
              <p:nvSpPr>
                <p:cNvPr id="23" name="矩形 22"/>
                <p:cNvSpPr/>
                <p:nvPr/>
              </p:nvSpPr>
              <p:spPr>
                <a:xfrm>
                  <a:off x="1142976" y="2500306"/>
                  <a:ext cx="357190" cy="461665"/>
                </a:xfrm>
                <a:prstGeom prst="rect">
                  <a:avLst/>
                </a:prstGeom>
              </p:spPr>
              <p:txBody>
                <a:bodyPr wrap="square">
                  <a:spAutoFit/>
                </a:bodyPr>
                <a:lstStyle/>
                <a:p>
                  <a:r>
                    <a:rPr lang="en-US" altLang="zh-CN" sz="2400" dirty="0" smtClean="0"/>
                    <a:t>2</a:t>
                  </a:r>
                  <a:r>
                    <a:rPr lang="en-US" altLang="zh-CN" sz="2400" b="1" dirty="0" smtClean="0"/>
                    <a:t> </a:t>
                  </a:r>
                  <a:endParaRPr lang="zh-CN" altLang="en-US" sz="2400" b="1" dirty="0"/>
                </a:p>
              </p:txBody>
            </p:sp>
            <p:pic>
              <p:nvPicPr>
                <p:cNvPr id="24" name="Picture 2"/>
                <p:cNvPicPr>
                  <a:picLocks noChangeAspect="1" noChangeArrowheads="1"/>
                </p:cNvPicPr>
                <p:nvPr/>
              </p:nvPicPr>
              <p:blipFill>
                <a:blip r:embed="rId5"/>
                <a:stretch>
                  <a:fillRect/>
                </a:stretch>
              </p:blipFill>
              <p:spPr bwMode="auto">
                <a:xfrm>
                  <a:off x="1566560" y="2548498"/>
                  <a:ext cx="2043299" cy="1271986"/>
                </a:xfrm>
                <a:prstGeom prst="rect">
                  <a:avLst/>
                </a:prstGeom>
                <a:noFill/>
                <a:ln w="9525">
                  <a:noFill/>
                  <a:miter lim="800000"/>
                  <a:headEnd/>
                  <a:tailEnd/>
                </a:ln>
                <a:effectLst/>
              </p:spPr>
            </p:pic>
          </p:grpSp>
          <p:sp>
            <p:nvSpPr>
              <p:cNvPr id="22" name="TextBox 21"/>
              <p:cNvSpPr txBox="1"/>
              <p:nvPr/>
            </p:nvSpPr>
            <p:spPr>
              <a:xfrm>
                <a:off x="1643042" y="3331684"/>
                <a:ext cx="357190" cy="461665"/>
              </a:xfrm>
              <a:prstGeom prst="rect">
                <a:avLst/>
              </a:prstGeom>
              <a:solidFill>
                <a:schemeClr val="bg2"/>
              </a:solidFill>
            </p:spPr>
            <p:txBody>
              <a:bodyPr wrap="square" rtlCol="0">
                <a:spAutoFit/>
              </a:bodyPr>
              <a:lstStyle/>
              <a:p>
                <a:r>
                  <a:rPr lang="en-US" altLang="zh-CN" sz="2400" b="1" dirty="0" smtClean="0">
                    <a:solidFill>
                      <a:srgbClr val="FF0000"/>
                    </a:solidFill>
                  </a:rPr>
                  <a:t>B</a:t>
                </a:r>
                <a:endParaRPr lang="zh-CN" altLang="en-US" sz="2400" b="1" dirty="0">
                  <a:solidFill>
                    <a:srgbClr val="FF0000"/>
                  </a:solidFill>
                </a:endParaRPr>
              </a:p>
            </p:txBody>
          </p:sp>
        </p:grpSp>
        <p:grpSp>
          <p:nvGrpSpPr>
            <p:cNvPr id="10" name="组合 24"/>
            <p:cNvGrpSpPr/>
            <p:nvPr/>
          </p:nvGrpSpPr>
          <p:grpSpPr>
            <a:xfrm>
              <a:off x="1142976" y="3500438"/>
              <a:ext cx="2056895" cy="1071570"/>
              <a:chOff x="1142976" y="2500306"/>
              <a:chExt cx="2449252" cy="1313050"/>
            </a:xfrm>
          </p:grpSpPr>
          <p:grpSp>
            <p:nvGrpSpPr>
              <p:cNvPr id="11" name="组合 14"/>
              <p:cNvGrpSpPr/>
              <p:nvPr/>
            </p:nvGrpSpPr>
            <p:grpSpPr>
              <a:xfrm>
                <a:off x="1142976" y="2500306"/>
                <a:ext cx="2449252" cy="1313050"/>
                <a:chOff x="1142976" y="2500306"/>
                <a:chExt cx="2449252" cy="1313050"/>
              </a:xfrm>
            </p:grpSpPr>
            <p:sp>
              <p:nvSpPr>
                <p:cNvPr id="31" name="矩形 30"/>
                <p:cNvSpPr/>
                <p:nvPr/>
              </p:nvSpPr>
              <p:spPr>
                <a:xfrm>
                  <a:off x="1142976" y="2500306"/>
                  <a:ext cx="357190" cy="461665"/>
                </a:xfrm>
                <a:prstGeom prst="rect">
                  <a:avLst/>
                </a:prstGeom>
              </p:spPr>
              <p:txBody>
                <a:bodyPr wrap="square">
                  <a:spAutoFit/>
                </a:bodyPr>
                <a:lstStyle/>
                <a:p>
                  <a:r>
                    <a:rPr lang="en-US" altLang="zh-CN" sz="2400" dirty="0" smtClean="0"/>
                    <a:t>3 </a:t>
                  </a:r>
                  <a:endParaRPr lang="zh-CN" altLang="en-US" sz="2400" dirty="0"/>
                </a:p>
              </p:txBody>
            </p:sp>
            <p:pic>
              <p:nvPicPr>
                <p:cNvPr id="32" name="Picture 2"/>
                <p:cNvPicPr>
                  <a:picLocks noChangeAspect="1" noChangeArrowheads="1"/>
                </p:cNvPicPr>
                <p:nvPr/>
              </p:nvPicPr>
              <p:blipFill>
                <a:blip r:embed="rId6"/>
                <a:stretch>
                  <a:fillRect/>
                </a:stretch>
              </p:blipFill>
              <p:spPr bwMode="auto">
                <a:xfrm>
                  <a:off x="1517797" y="2596957"/>
                  <a:ext cx="2074431" cy="1216399"/>
                </a:xfrm>
                <a:prstGeom prst="rect">
                  <a:avLst/>
                </a:prstGeom>
                <a:noFill/>
                <a:ln w="9525">
                  <a:noFill/>
                  <a:miter lim="800000"/>
                  <a:headEnd/>
                  <a:tailEnd/>
                </a:ln>
                <a:effectLst/>
              </p:spPr>
            </p:pic>
          </p:grpSp>
          <p:sp>
            <p:nvSpPr>
              <p:cNvPr id="28" name="TextBox 27"/>
              <p:cNvSpPr txBox="1"/>
              <p:nvPr/>
            </p:nvSpPr>
            <p:spPr>
              <a:xfrm>
                <a:off x="1643042" y="3331684"/>
                <a:ext cx="357190" cy="461665"/>
              </a:xfrm>
              <a:prstGeom prst="rect">
                <a:avLst/>
              </a:prstGeom>
              <a:solidFill>
                <a:schemeClr val="bg2"/>
              </a:solidFill>
            </p:spPr>
            <p:txBody>
              <a:bodyPr wrap="square" rtlCol="0">
                <a:spAutoFit/>
              </a:bodyPr>
              <a:lstStyle/>
              <a:p>
                <a:r>
                  <a:rPr lang="en-US" altLang="zh-CN" sz="2400" b="1" dirty="0" smtClean="0">
                    <a:solidFill>
                      <a:srgbClr val="FF0000"/>
                    </a:solidFill>
                  </a:rPr>
                  <a:t>C</a:t>
                </a:r>
                <a:endParaRPr lang="zh-CN" altLang="en-US" sz="2400" b="1" dirty="0">
                  <a:solidFill>
                    <a:srgbClr val="FF0000"/>
                  </a:solidFill>
                </a:endParaRPr>
              </a:p>
            </p:txBody>
          </p:sp>
        </p:grpSp>
        <p:grpSp>
          <p:nvGrpSpPr>
            <p:cNvPr id="12" name="组合 32"/>
            <p:cNvGrpSpPr/>
            <p:nvPr/>
          </p:nvGrpSpPr>
          <p:grpSpPr>
            <a:xfrm>
              <a:off x="4671746" y="3429000"/>
              <a:ext cx="2147506" cy="1102367"/>
              <a:chOff x="1142976" y="2500306"/>
              <a:chExt cx="2423145" cy="1313050"/>
            </a:xfrm>
          </p:grpSpPr>
          <p:grpSp>
            <p:nvGrpSpPr>
              <p:cNvPr id="13" name="组合 14"/>
              <p:cNvGrpSpPr/>
              <p:nvPr/>
            </p:nvGrpSpPr>
            <p:grpSpPr>
              <a:xfrm>
                <a:off x="1142976" y="2500306"/>
                <a:ext cx="2423145" cy="1313050"/>
                <a:chOff x="1142976" y="2500306"/>
                <a:chExt cx="2423145" cy="1313050"/>
              </a:xfrm>
            </p:grpSpPr>
            <p:sp>
              <p:nvSpPr>
                <p:cNvPr id="36" name="矩形 35"/>
                <p:cNvSpPr/>
                <p:nvPr/>
              </p:nvSpPr>
              <p:spPr>
                <a:xfrm>
                  <a:off x="1142976" y="2500306"/>
                  <a:ext cx="357190" cy="461665"/>
                </a:xfrm>
                <a:prstGeom prst="rect">
                  <a:avLst/>
                </a:prstGeom>
              </p:spPr>
              <p:txBody>
                <a:bodyPr wrap="square">
                  <a:spAutoFit/>
                </a:bodyPr>
                <a:lstStyle/>
                <a:p>
                  <a:r>
                    <a:rPr lang="en-US" altLang="zh-CN" sz="2400" dirty="0" smtClean="0"/>
                    <a:t>4</a:t>
                  </a:r>
                  <a:r>
                    <a:rPr lang="en-US" altLang="zh-CN" sz="2400" b="1" dirty="0" smtClean="0"/>
                    <a:t> </a:t>
                  </a:r>
                  <a:endParaRPr lang="zh-CN" altLang="en-US" sz="2400" b="1" dirty="0"/>
                </a:p>
              </p:txBody>
            </p:sp>
            <p:pic>
              <p:nvPicPr>
                <p:cNvPr id="37" name="Picture 2"/>
                <p:cNvPicPr>
                  <a:picLocks noChangeAspect="1" noChangeArrowheads="1"/>
                </p:cNvPicPr>
                <p:nvPr/>
              </p:nvPicPr>
              <p:blipFill>
                <a:blip r:embed="rId7"/>
                <a:stretch>
                  <a:fillRect/>
                </a:stretch>
              </p:blipFill>
              <p:spPr bwMode="auto">
                <a:xfrm>
                  <a:off x="1543903" y="2596957"/>
                  <a:ext cx="2022218" cy="1216399"/>
                </a:xfrm>
                <a:prstGeom prst="rect">
                  <a:avLst/>
                </a:prstGeom>
                <a:noFill/>
                <a:ln w="9525">
                  <a:noFill/>
                  <a:miter lim="800000"/>
                  <a:headEnd/>
                  <a:tailEnd/>
                </a:ln>
                <a:effectLst/>
              </p:spPr>
            </p:pic>
          </p:grpSp>
          <p:sp>
            <p:nvSpPr>
              <p:cNvPr id="35" name="TextBox 34"/>
              <p:cNvSpPr txBox="1"/>
              <p:nvPr/>
            </p:nvSpPr>
            <p:spPr>
              <a:xfrm>
                <a:off x="1643042" y="3331684"/>
                <a:ext cx="357190" cy="461665"/>
              </a:xfrm>
              <a:prstGeom prst="rect">
                <a:avLst/>
              </a:prstGeom>
              <a:solidFill>
                <a:schemeClr val="bg2"/>
              </a:solidFill>
            </p:spPr>
            <p:txBody>
              <a:bodyPr wrap="square" rtlCol="0">
                <a:spAutoFit/>
              </a:bodyPr>
              <a:lstStyle/>
              <a:p>
                <a:r>
                  <a:rPr lang="en-US" altLang="zh-CN" sz="2400" b="1" dirty="0" smtClean="0">
                    <a:solidFill>
                      <a:srgbClr val="FF0000"/>
                    </a:solidFill>
                  </a:rPr>
                  <a:t>D</a:t>
                </a:r>
                <a:endParaRPr lang="zh-CN" altLang="en-US" sz="2400" b="1" dirty="0">
                  <a:solidFill>
                    <a:srgbClr val="FF0000"/>
                  </a:solidFill>
                </a:endParaRPr>
              </a:p>
            </p:txBody>
          </p:sp>
        </p:grpSp>
        <p:grpSp>
          <p:nvGrpSpPr>
            <p:cNvPr id="15" name="组合 37"/>
            <p:cNvGrpSpPr/>
            <p:nvPr/>
          </p:nvGrpSpPr>
          <p:grpSpPr>
            <a:xfrm>
              <a:off x="1142976" y="4572007"/>
              <a:ext cx="2071702" cy="1089886"/>
              <a:chOff x="1142976" y="2500306"/>
              <a:chExt cx="2466884" cy="1458684"/>
            </a:xfrm>
          </p:grpSpPr>
          <p:grpSp>
            <p:nvGrpSpPr>
              <p:cNvPr id="16" name="组合 14"/>
              <p:cNvGrpSpPr/>
              <p:nvPr/>
            </p:nvGrpSpPr>
            <p:grpSpPr>
              <a:xfrm>
                <a:off x="1142976" y="2500306"/>
                <a:ext cx="2466884" cy="1458684"/>
                <a:chOff x="1142976" y="2500306"/>
                <a:chExt cx="2466884" cy="1458684"/>
              </a:xfrm>
            </p:grpSpPr>
            <p:sp>
              <p:nvSpPr>
                <p:cNvPr id="41" name="矩形 40"/>
                <p:cNvSpPr/>
                <p:nvPr/>
              </p:nvSpPr>
              <p:spPr>
                <a:xfrm>
                  <a:off x="1142976" y="2500306"/>
                  <a:ext cx="357190" cy="461665"/>
                </a:xfrm>
                <a:prstGeom prst="rect">
                  <a:avLst/>
                </a:prstGeom>
              </p:spPr>
              <p:txBody>
                <a:bodyPr wrap="square">
                  <a:spAutoFit/>
                </a:bodyPr>
                <a:lstStyle/>
                <a:p>
                  <a:r>
                    <a:rPr lang="en-US" altLang="zh-CN" sz="2400" dirty="0" smtClean="0"/>
                    <a:t>5</a:t>
                  </a:r>
                  <a:r>
                    <a:rPr lang="en-US" altLang="zh-CN" sz="2400" b="1" dirty="0" smtClean="0"/>
                    <a:t> </a:t>
                  </a:r>
                  <a:endParaRPr lang="zh-CN" altLang="en-US" sz="2400" b="1" dirty="0"/>
                </a:p>
              </p:txBody>
            </p:sp>
            <p:pic>
              <p:nvPicPr>
                <p:cNvPr id="42" name="Picture 2"/>
                <p:cNvPicPr>
                  <a:picLocks noChangeAspect="1" noChangeArrowheads="1"/>
                </p:cNvPicPr>
                <p:nvPr/>
              </p:nvPicPr>
              <p:blipFill>
                <a:blip r:embed="rId8"/>
                <a:stretch>
                  <a:fillRect/>
                </a:stretch>
              </p:blipFill>
              <p:spPr bwMode="auto">
                <a:xfrm>
                  <a:off x="1483236" y="2596957"/>
                  <a:ext cx="2126624" cy="1362033"/>
                </a:xfrm>
                <a:prstGeom prst="rect">
                  <a:avLst/>
                </a:prstGeom>
                <a:noFill/>
                <a:ln w="9525">
                  <a:noFill/>
                  <a:miter lim="800000"/>
                  <a:headEnd/>
                  <a:tailEnd/>
                </a:ln>
                <a:effectLst/>
              </p:spPr>
            </p:pic>
          </p:grpSp>
          <p:sp>
            <p:nvSpPr>
              <p:cNvPr id="40" name="TextBox 39"/>
              <p:cNvSpPr txBox="1"/>
              <p:nvPr/>
            </p:nvSpPr>
            <p:spPr>
              <a:xfrm>
                <a:off x="1643042" y="3331684"/>
                <a:ext cx="357190" cy="461665"/>
              </a:xfrm>
              <a:prstGeom prst="rect">
                <a:avLst/>
              </a:prstGeom>
              <a:solidFill>
                <a:schemeClr val="bg2"/>
              </a:solidFill>
            </p:spPr>
            <p:txBody>
              <a:bodyPr wrap="square" rtlCol="0">
                <a:spAutoFit/>
              </a:bodyPr>
              <a:lstStyle/>
              <a:p>
                <a:r>
                  <a:rPr lang="en-US" altLang="zh-CN" sz="2400" b="1" dirty="0" smtClean="0">
                    <a:solidFill>
                      <a:srgbClr val="FF0000"/>
                    </a:solidFill>
                  </a:rPr>
                  <a:t>E</a:t>
                </a:r>
                <a:endParaRPr lang="zh-CN" altLang="en-US" sz="2400" b="1" dirty="0">
                  <a:solidFill>
                    <a:srgbClr val="FF0000"/>
                  </a:solidFill>
                </a:endParaRPr>
              </a:p>
            </p:txBody>
          </p:sp>
        </p:grpSp>
        <p:grpSp>
          <p:nvGrpSpPr>
            <p:cNvPr id="17" name="组合 42"/>
            <p:cNvGrpSpPr/>
            <p:nvPr/>
          </p:nvGrpSpPr>
          <p:grpSpPr>
            <a:xfrm>
              <a:off x="4669316" y="4500570"/>
              <a:ext cx="2188700" cy="1168816"/>
              <a:chOff x="1142976" y="2500306"/>
              <a:chExt cx="2466884" cy="1523405"/>
            </a:xfrm>
          </p:grpSpPr>
          <p:grpSp>
            <p:nvGrpSpPr>
              <p:cNvPr id="18" name="组合 14"/>
              <p:cNvGrpSpPr/>
              <p:nvPr/>
            </p:nvGrpSpPr>
            <p:grpSpPr>
              <a:xfrm>
                <a:off x="1142976" y="2500306"/>
                <a:ext cx="2466884" cy="1523405"/>
                <a:chOff x="1142976" y="2500306"/>
                <a:chExt cx="2466884" cy="1523405"/>
              </a:xfrm>
            </p:grpSpPr>
            <p:sp>
              <p:nvSpPr>
                <p:cNvPr id="46" name="矩形 45"/>
                <p:cNvSpPr/>
                <p:nvPr/>
              </p:nvSpPr>
              <p:spPr>
                <a:xfrm>
                  <a:off x="1142976" y="2500306"/>
                  <a:ext cx="357190" cy="461665"/>
                </a:xfrm>
                <a:prstGeom prst="rect">
                  <a:avLst/>
                </a:prstGeom>
              </p:spPr>
              <p:txBody>
                <a:bodyPr wrap="square">
                  <a:spAutoFit/>
                </a:bodyPr>
                <a:lstStyle/>
                <a:p>
                  <a:r>
                    <a:rPr lang="en-US" altLang="zh-CN" sz="2400" dirty="0" smtClean="0"/>
                    <a:t>6</a:t>
                  </a:r>
                  <a:r>
                    <a:rPr lang="en-US" altLang="zh-CN" sz="2400" b="1" dirty="0" smtClean="0"/>
                    <a:t> </a:t>
                  </a:r>
                  <a:endParaRPr lang="zh-CN" altLang="en-US" sz="2400" b="1" dirty="0"/>
                </a:p>
              </p:txBody>
            </p:sp>
            <p:pic>
              <p:nvPicPr>
                <p:cNvPr id="47" name="Picture 2"/>
                <p:cNvPicPr>
                  <a:picLocks noChangeAspect="1" noChangeArrowheads="1"/>
                </p:cNvPicPr>
                <p:nvPr/>
              </p:nvPicPr>
              <p:blipFill>
                <a:blip r:embed="rId9"/>
                <a:stretch>
                  <a:fillRect/>
                </a:stretch>
              </p:blipFill>
              <p:spPr bwMode="auto">
                <a:xfrm>
                  <a:off x="1542828" y="2606458"/>
                  <a:ext cx="2067032" cy="1417253"/>
                </a:xfrm>
                <a:prstGeom prst="rect">
                  <a:avLst/>
                </a:prstGeom>
                <a:noFill/>
                <a:ln w="9525">
                  <a:noFill/>
                  <a:miter lim="800000"/>
                  <a:headEnd/>
                  <a:tailEnd/>
                </a:ln>
                <a:effectLst/>
              </p:spPr>
            </p:pic>
          </p:grpSp>
          <p:sp>
            <p:nvSpPr>
              <p:cNvPr id="45" name="TextBox 44"/>
              <p:cNvSpPr txBox="1"/>
              <p:nvPr/>
            </p:nvSpPr>
            <p:spPr>
              <a:xfrm>
                <a:off x="1643042" y="3331684"/>
                <a:ext cx="357190" cy="461665"/>
              </a:xfrm>
              <a:prstGeom prst="rect">
                <a:avLst/>
              </a:prstGeom>
              <a:solidFill>
                <a:schemeClr val="bg2"/>
              </a:solidFill>
            </p:spPr>
            <p:txBody>
              <a:bodyPr wrap="square" rtlCol="0">
                <a:spAutoFit/>
              </a:bodyPr>
              <a:lstStyle/>
              <a:p>
                <a:r>
                  <a:rPr lang="en-US" altLang="zh-CN" sz="2400" b="1" dirty="0" smtClean="0">
                    <a:solidFill>
                      <a:srgbClr val="FF0000"/>
                    </a:solidFill>
                  </a:rPr>
                  <a:t>F</a:t>
                </a:r>
                <a:endParaRPr lang="zh-CN" altLang="en-US" sz="2400" b="1" dirty="0">
                  <a:solidFill>
                    <a:srgbClr val="FF0000"/>
                  </a:solidFill>
                </a:endParaRPr>
              </a:p>
            </p:txBody>
          </p:sp>
        </p:grpSp>
      </p:grpSp>
      <p:grpSp>
        <p:nvGrpSpPr>
          <p:cNvPr id="26" name="组合 61"/>
          <p:cNvGrpSpPr/>
          <p:nvPr/>
        </p:nvGrpSpPr>
        <p:grpSpPr>
          <a:xfrm>
            <a:off x="4214810" y="4857760"/>
            <a:ext cx="571504" cy="663837"/>
            <a:chOff x="1776394" y="2643182"/>
            <a:chExt cx="357190" cy="461665"/>
          </a:xfrm>
        </p:grpSpPr>
        <p:sp>
          <p:nvSpPr>
            <p:cNvPr id="63" name="矩形 62"/>
            <p:cNvSpPr/>
            <p:nvPr/>
          </p:nvSpPr>
          <p:spPr>
            <a:xfrm>
              <a:off x="1776394" y="2655324"/>
              <a:ext cx="223838" cy="2581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785918" y="2643182"/>
              <a:ext cx="347666" cy="461665"/>
            </a:xfrm>
            <a:prstGeom prst="rect">
              <a:avLst/>
            </a:prstGeom>
          </p:spPr>
          <p:txBody>
            <a:bodyPr wrap="square">
              <a:spAutoFit/>
            </a:bodyPr>
            <a:lstStyle/>
            <a:p>
              <a:r>
                <a:rPr lang="zh-CN" altLang="en-US" sz="2400" dirty="0" smtClean="0">
                  <a:solidFill>
                    <a:srgbClr val="FF0000"/>
                  </a:solidFill>
                </a:rPr>
                <a:t>√</a:t>
              </a:r>
              <a:endParaRPr lang="zh-CN" altLang="en-US" sz="2400" dirty="0">
                <a:solidFill>
                  <a:srgbClr val="FF0000"/>
                </a:solidFill>
              </a:endParaRPr>
            </a:p>
          </p:txBody>
        </p:sp>
      </p:grpSp>
      <p:grpSp>
        <p:nvGrpSpPr>
          <p:cNvPr id="34" name="组合 70"/>
          <p:cNvGrpSpPr/>
          <p:nvPr/>
        </p:nvGrpSpPr>
        <p:grpSpPr>
          <a:xfrm>
            <a:off x="785786" y="2765163"/>
            <a:ext cx="571504" cy="663837"/>
            <a:chOff x="1776394" y="2643182"/>
            <a:chExt cx="357190" cy="461665"/>
          </a:xfrm>
        </p:grpSpPr>
        <p:sp>
          <p:nvSpPr>
            <p:cNvPr id="72" name="矩形 71"/>
            <p:cNvSpPr/>
            <p:nvPr/>
          </p:nvSpPr>
          <p:spPr>
            <a:xfrm>
              <a:off x="1776394" y="2655324"/>
              <a:ext cx="223838" cy="2581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785918" y="2643182"/>
              <a:ext cx="347666" cy="461665"/>
            </a:xfrm>
            <a:prstGeom prst="rect">
              <a:avLst/>
            </a:prstGeom>
          </p:spPr>
          <p:txBody>
            <a:bodyPr wrap="square">
              <a:spAutoFit/>
            </a:bodyPr>
            <a:lstStyle/>
            <a:p>
              <a:r>
                <a:rPr lang="zh-CN" altLang="en-US" sz="2400" dirty="0" smtClean="0">
                  <a:solidFill>
                    <a:srgbClr val="FF0000"/>
                  </a:solidFill>
                </a:rPr>
                <a:t>√</a:t>
              </a:r>
              <a:endParaRPr lang="zh-CN" altLang="en-US" sz="2400"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slide(fromBottom)">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slide(fromBottom)">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928802"/>
            <a:ext cx="7072362" cy="1200329"/>
            <a:chOff x="857224" y="1405582"/>
            <a:chExt cx="7072362" cy="1200329"/>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30" name="TextBox 29"/>
            <p:cNvSpPr txBox="1"/>
            <p:nvPr/>
          </p:nvSpPr>
          <p:spPr>
            <a:xfrm>
              <a:off x="1214414" y="1405582"/>
              <a:ext cx="6715172" cy="1200329"/>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tell your partner what you like doing in your free time and what you’re going to do this weekend. Use the prompts to help.</a:t>
              </a:r>
              <a:endParaRPr lang="zh-CN" altLang="en-US" sz="2400" dirty="0">
                <a:latin typeface="Arial" pitchFamily="34" charset="0"/>
                <a:cs typeface="Arial" pitchFamily="34" charset="0"/>
              </a:endParaRPr>
            </a:p>
          </p:txBody>
        </p:sp>
      </p:grpSp>
      <p:sp>
        <p:nvSpPr>
          <p:cNvPr id="39" name="TextBox 3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8" name="图片 7"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 name="TextBox 8"/>
          <p:cNvSpPr txBox="1"/>
          <p:nvPr/>
        </p:nvSpPr>
        <p:spPr>
          <a:xfrm>
            <a:off x="1285852" y="3357562"/>
            <a:ext cx="5857916" cy="3046988"/>
          </a:xfrm>
          <a:prstGeom prst="rect">
            <a:avLst/>
          </a:prstGeom>
          <a:noFill/>
        </p:spPr>
        <p:txBody>
          <a:bodyPr wrap="square" rtlCol="0">
            <a:spAutoFit/>
          </a:bodyPr>
          <a:lstStyle/>
          <a:p>
            <a:r>
              <a:rPr lang="en-US" altLang="zh-CN" sz="2000" b="1" i="1" dirty="0" smtClean="0">
                <a:solidFill>
                  <a:srgbClr val="0070C0"/>
                </a:solidFill>
              </a:rPr>
              <a:t>In my free time I enjoy </a:t>
            </a:r>
            <a:r>
              <a:rPr lang="en-US" altLang="zh-CN" sz="2400" i="1" dirty="0" smtClean="0">
                <a:solidFill>
                  <a:srgbClr val="FF0000"/>
                </a:solidFill>
              </a:rPr>
              <a:t>doing a lot of sports such as yoga, jogging and hiking, </a:t>
            </a:r>
            <a:r>
              <a:rPr lang="en-US" altLang="zh-CN" sz="2000" b="1" i="1" dirty="0" smtClean="0">
                <a:solidFill>
                  <a:srgbClr val="0070C0"/>
                </a:solidFill>
              </a:rPr>
              <a:t>and I love </a:t>
            </a:r>
            <a:r>
              <a:rPr lang="en-US" altLang="zh-CN" sz="2400" i="1" dirty="0" smtClean="0">
                <a:solidFill>
                  <a:srgbClr val="FF0000"/>
                </a:solidFill>
              </a:rPr>
              <a:t>reading different kinds of books like detective stories, science fiction and biographies, </a:t>
            </a:r>
            <a:r>
              <a:rPr lang="en-US" altLang="zh-CN" sz="2000" b="1" i="1" dirty="0" smtClean="0">
                <a:solidFill>
                  <a:srgbClr val="0070C0"/>
                </a:solidFill>
              </a:rPr>
              <a:t>because </a:t>
            </a:r>
            <a:r>
              <a:rPr lang="en-US" altLang="zh-CN" sz="2400" i="1" dirty="0" smtClean="0">
                <a:solidFill>
                  <a:srgbClr val="FF0000"/>
                </a:solidFill>
              </a:rPr>
              <a:t>they not only enrich my life but also broaden my horizons. </a:t>
            </a:r>
            <a:r>
              <a:rPr lang="en-US" altLang="zh-CN" sz="2000" b="1" i="1" dirty="0" smtClean="0">
                <a:solidFill>
                  <a:srgbClr val="0070C0"/>
                </a:solidFill>
              </a:rPr>
              <a:t>This weekend I’m going to </a:t>
            </a:r>
            <a:r>
              <a:rPr lang="en-US" altLang="zh-CN" sz="2400" i="1" dirty="0" smtClean="0">
                <a:solidFill>
                  <a:srgbClr val="FF0000"/>
                </a:solidFill>
              </a:rPr>
              <a:t>see a lot of friends </a:t>
            </a:r>
            <a:r>
              <a:rPr lang="en-US" altLang="zh-CN" sz="2000" b="1" i="1" dirty="0" smtClean="0">
                <a:solidFill>
                  <a:srgbClr val="0070C0"/>
                </a:solidFill>
              </a:rPr>
              <a:t>and </a:t>
            </a:r>
            <a:r>
              <a:rPr lang="en-US" altLang="zh-CN" sz="2400" i="1" dirty="0" smtClean="0">
                <a:solidFill>
                  <a:srgbClr val="FF0000"/>
                </a:solidFill>
              </a:rPr>
              <a:t>go to a barbecue party at my friend’s house.</a:t>
            </a:r>
            <a:endParaRPr lang="zh-CN" altLang="en-US" sz="24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Bottom)">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0" y="3714752"/>
            <a:ext cx="9144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42" name="圆角矩形 41"/>
          <p:cNvSpPr/>
          <p:nvPr/>
        </p:nvSpPr>
        <p:spPr>
          <a:xfrm>
            <a:off x="642910"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2" action="ppaction://hlinksldjump"/>
              </a:rPr>
              <a:t>Sharing</a:t>
            </a:r>
            <a:endParaRPr lang="zh-CN" altLang="en-US" sz="3200" b="1" dirty="0" smtClean="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3357554"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3" action="ppaction://hlinksldjump"/>
              </a:rPr>
              <a:t>Listening</a:t>
            </a:r>
            <a:endParaRPr lang="en-US" altLang="zh-CN" sz="3200" b="1" dirty="0" smtClean="0">
              <a:solidFill>
                <a:schemeClr val="tx1"/>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6072198" y="3000372"/>
            <a:ext cx="2214607"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4" action="ppaction://hlinksldjump"/>
              </a:rPr>
              <a:t>Viewing</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pic>
        <p:nvPicPr>
          <p:cNvPr id="7" name="图片 6" descr="87699.gif">
            <a:hlinkClick r:id="rId5" action="ppaction://hlinksldjump"/>
          </p:cNvPr>
          <p:cNvPicPr>
            <a:picLocks noChangeAspect="1"/>
          </p:cNvPicPr>
          <p:nvPr/>
        </p:nvPicPr>
        <p:blipFill>
          <a:blip r:embed="rId6"/>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43"/>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571744"/>
            <a:ext cx="7072362" cy="500066"/>
            <a:chOff x="857224" y="1500174"/>
            <a:chExt cx="7072362" cy="500066"/>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11" name="TextBox 10"/>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BEFORE</a:t>
              </a:r>
              <a:r>
                <a:rPr lang="en-US" altLang="zh-CN" sz="3000" b="1" dirty="0" smtClean="0"/>
                <a:t>    you listen</a:t>
              </a:r>
              <a:endParaRPr lang="zh-CN" altLang="en-US" sz="3000" b="1" dirty="0"/>
            </a:p>
          </p:txBody>
        </p:sp>
        <p:sp>
          <p:nvSpPr>
            <p:cNvPr id="9" name="直角三角形 8"/>
            <p:cNvSpPr/>
            <p:nvPr/>
          </p:nvSpPr>
          <p:spPr>
            <a:xfrm rot="13554830">
              <a:off x="2073451"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3" name="矩形 12"/>
          <p:cNvSpPr/>
          <p:nvPr/>
        </p:nvSpPr>
        <p:spPr>
          <a:xfrm>
            <a:off x="1214414" y="3071810"/>
            <a:ext cx="6072230" cy="4524315"/>
          </a:xfrm>
          <a:prstGeom prst="rect">
            <a:avLst/>
          </a:prstGeom>
        </p:spPr>
        <p:txBody>
          <a:bodyPr wrap="square">
            <a:spAutoFit/>
          </a:bodyPr>
          <a:lstStyle/>
          <a:p>
            <a:pPr marL="180000" indent="-288000"/>
            <a:r>
              <a:rPr lang="en-US" altLang="zh-CN" sz="2000" dirty="0" smtClean="0">
                <a:sym typeface="Wingdings"/>
              </a:rPr>
              <a:t>1 How much money do you usually spend when you go out for an evening?</a:t>
            </a:r>
          </a:p>
          <a:p>
            <a:pPr marL="216000" indent="-324000"/>
            <a:r>
              <a:rPr lang="en-US" altLang="zh-CN" sz="2000" i="1" dirty="0" smtClean="0">
                <a:solidFill>
                  <a:srgbClr val="FF0000"/>
                </a:solidFill>
              </a:rPr>
              <a:t>    Usually I spend about 200 to 300 </a:t>
            </a:r>
            <a:r>
              <a:rPr lang="en-US" altLang="zh-CN" sz="2000" i="1" dirty="0" err="1" smtClean="0">
                <a:solidFill>
                  <a:srgbClr val="FF0000"/>
                </a:solidFill>
              </a:rPr>
              <a:t>yuan</a:t>
            </a:r>
            <a:r>
              <a:rPr lang="en-US" altLang="zh-CN" sz="2000" i="1" dirty="0" smtClean="0">
                <a:solidFill>
                  <a:srgbClr val="FF0000"/>
                </a:solidFill>
              </a:rPr>
              <a:t> when I go out for an evening.</a:t>
            </a:r>
          </a:p>
          <a:p>
            <a:pPr marL="180000" indent="-324000"/>
            <a:r>
              <a:rPr lang="en-US" altLang="zh-CN" sz="2000" dirty="0" smtClean="0">
                <a:sym typeface="Wingdings"/>
              </a:rPr>
              <a:t>2 Where do you usually go in your leisure time? What do you usually do? How much money do you spend on each activity?</a:t>
            </a:r>
          </a:p>
          <a:p>
            <a:pPr marL="216000" indent="-324000"/>
            <a:r>
              <a:rPr lang="en-US" altLang="zh-CN" sz="2000" i="1" dirty="0" smtClean="0">
                <a:solidFill>
                  <a:srgbClr val="FF0000"/>
                </a:solidFill>
                <a:sym typeface="Wingdings"/>
              </a:rPr>
              <a:t>    Quite often I go to a bookstore to buy some books, which may cost me 50 to 100 </a:t>
            </a:r>
            <a:r>
              <a:rPr lang="en-US" altLang="zh-CN" sz="2000" i="1" dirty="0" err="1" smtClean="0">
                <a:solidFill>
                  <a:srgbClr val="FF0000"/>
                </a:solidFill>
                <a:sym typeface="Wingdings"/>
              </a:rPr>
              <a:t>yuan</a:t>
            </a:r>
            <a:r>
              <a:rPr lang="en-US" altLang="zh-CN" sz="2000" i="1" dirty="0" smtClean="0">
                <a:solidFill>
                  <a:srgbClr val="FF0000"/>
                </a:solidFill>
                <a:sym typeface="Wingdings"/>
              </a:rPr>
              <a:t>. Then I have some coffee or some ice cream, and it’s about 50 </a:t>
            </a:r>
            <a:r>
              <a:rPr lang="en-US" altLang="zh-CN" sz="2000" i="1" dirty="0" err="1" smtClean="0">
                <a:solidFill>
                  <a:srgbClr val="FF0000"/>
                </a:solidFill>
                <a:sym typeface="Wingdings"/>
              </a:rPr>
              <a:t>yuan</a:t>
            </a:r>
            <a:r>
              <a:rPr lang="en-US" altLang="zh-CN" sz="2000" i="1" dirty="0" smtClean="0">
                <a:solidFill>
                  <a:srgbClr val="FF0000"/>
                </a:solidFill>
                <a:sym typeface="Wingdings"/>
              </a:rPr>
              <a:t>. After that, I may go to the cinema to see a movie, which may cost me around 100 </a:t>
            </a:r>
            <a:r>
              <a:rPr lang="en-US" altLang="zh-CN" sz="2000" i="1" dirty="0" err="1" smtClean="0">
                <a:solidFill>
                  <a:srgbClr val="FF0000"/>
                </a:solidFill>
                <a:sym typeface="Wingdings"/>
              </a:rPr>
              <a:t>yuan</a:t>
            </a:r>
            <a:r>
              <a:rPr lang="en-US" altLang="zh-CN" sz="2000" i="1" dirty="0" smtClean="0">
                <a:solidFill>
                  <a:srgbClr val="FF0000"/>
                </a:solidFill>
                <a:sym typeface="Wingdings"/>
              </a:rPr>
              <a:t>.</a:t>
            </a:r>
          </a:p>
          <a:p>
            <a:pPr marL="288000" indent="-457200"/>
            <a:endParaRPr lang="en-US" altLang="zh-CN" sz="2400" dirty="0" smtClean="0">
              <a:sym typeface="Wingdings"/>
            </a:endParaRPr>
          </a:p>
          <a:p>
            <a:pPr marL="288000" indent="-457200"/>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20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slide(fromBottom)">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20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slide(fromBottom)">
                                      <p:cBhvr>
                                        <p:cTn id="2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latin typeface="+mj-lt"/>
                <a:ea typeface="微软雅黑" panose="020B0503020204020204" pitchFamily="34" charset="-122"/>
              </a:rPr>
              <a:t>Unit 3     Time out</a:t>
            </a:r>
            <a:endParaRPr lang="zh-CN" altLang="en-US" sz="4800" b="1" dirty="0">
              <a:latin typeface="+mj-lt"/>
              <a:ea typeface="微软雅黑" panose="020B0503020204020204" pitchFamily="34" charset="-122"/>
            </a:endParaRPr>
          </a:p>
        </p:txBody>
      </p:sp>
      <p:sp>
        <p:nvSpPr>
          <p:cNvPr id="5" name="AutoShape 132"/>
          <p:cNvSpPr>
            <a:spLocks noChangeArrowheads="1"/>
          </p:cNvSpPr>
          <p:nvPr/>
        </p:nvSpPr>
        <p:spPr bwMode="auto">
          <a:xfrm rot="10800000">
            <a:off x="1153118" y="-714404"/>
            <a:ext cx="1214446" cy="7572404"/>
          </a:xfrm>
          <a:prstGeom prst="upArrow">
            <a:avLst>
              <a:gd name="adj1" fmla="val 66296"/>
              <a:gd name="adj2" fmla="val 58426"/>
            </a:avLst>
          </a:prstGeom>
          <a:gradFill rotWithShape="1">
            <a:gsLst>
              <a:gs pos="0">
                <a:srgbClr val="FF9933">
                  <a:alpha val="50000"/>
                </a:srgbClr>
              </a:gs>
              <a:gs pos="100000">
                <a:srgbClr val="764718">
                  <a:alpha val="0"/>
                </a:srgbClr>
              </a:gs>
            </a:gsLst>
            <a:lin ang="5400000" scaled="1"/>
          </a:gra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wrap="none" anchor="ctr"/>
          <a:lstStyle/>
          <a:p>
            <a:pPr latinLnBrk="1"/>
            <a:endParaRPr kumimoji="1" lang="ko-KR" altLang="en-US" smtClean="0">
              <a:solidFill>
                <a:srgbClr val="000000"/>
              </a:solidFill>
              <a:effectLst>
                <a:outerShdw blurRad="38100" dist="38100" dir="2700000" algn="tl">
                  <a:srgbClr val="000000">
                    <a:alpha val="43137"/>
                  </a:srgbClr>
                </a:outerShdw>
              </a:effectLst>
              <a:latin typeface="Gulim" pitchFamily="34" charset="-127"/>
              <a:ea typeface="Gulim" pitchFamily="34" charset="-127"/>
            </a:endParaRPr>
          </a:p>
        </p:txBody>
      </p:sp>
      <p:grpSp>
        <p:nvGrpSpPr>
          <p:cNvPr id="2" name="组合 26"/>
          <p:cNvGrpSpPr/>
          <p:nvPr/>
        </p:nvGrpSpPr>
        <p:grpSpPr>
          <a:xfrm>
            <a:off x="1714480" y="2000240"/>
            <a:ext cx="6565903" cy="720725"/>
            <a:chOff x="2545058" y="1266178"/>
            <a:chExt cx="6565903" cy="720725"/>
          </a:xfrm>
          <a:solidFill>
            <a:srgbClr val="FFCC00"/>
          </a:solidFill>
        </p:grpSpPr>
        <p:sp>
          <p:nvSpPr>
            <p:cNvPr id="8" name="Oval 153"/>
            <p:cNvSpPr>
              <a:spLocks noChangeArrowheads="1"/>
            </p:cNvSpPr>
            <p:nvPr/>
          </p:nvSpPr>
          <p:spPr bwMode="auto">
            <a:xfrm>
              <a:off x="2545058" y="1623368"/>
              <a:ext cx="95185" cy="95462"/>
            </a:xfrm>
            <a:prstGeom prst="ellipse">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25" name="AutoShape 182"/>
            <p:cNvSpPr>
              <a:spLocks noChangeArrowheads="1"/>
            </p:cNvSpPr>
            <p:nvPr/>
          </p:nvSpPr>
          <p:spPr bwMode="auto">
            <a:xfrm>
              <a:off x="2973686" y="1266178"/>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2" action="ppaction://hlinksldjump"/>
                </a:rPr>
                <a:t>Opening up</a:t>
              </a:r>
              <a:endParaRPr kumimoji="1" lang="ko-KR" altLang="en-US" sz="3600" b="1" kern="0" dirty="0" smtClean="0">
                <a:ea typeface="Gulim" pitchFamily="34" charset="-127"/>
              </a:endParaRPr>
            </a:p>
          </p:txBody>
        </p:sp>
      </p:grpSp>
      <p:grpSp>
        <p:nvGrpSpPr>
          <p:cNvPr id="3" name="组合 27"/>
          <p:cNvGrpSpPr/>
          <p:nvPr/>
        </p:nvGrpSpPr>
        <p:grpSpPr>
          <a:xfrm>
            <a:off x="1714480" y="2779713"/>
            <a:ext cx="6572296" cy="720725"/>
            <a:chOff x="2555201" y="1292210"/>
            <a:chExt cx="6572296" cy="720725"/>
          </a:xfrm>
          <a:solidFill>
            <a:srgbClr val="FF9900"/>
          </a:solidFill>
        </p:grpSpPr>
        <p:sp>
          <p:nvSpPr>
            <p:cNvPr id="34" name="Oval 153"/>
            <p:cNvSpPr>
              <a:spLocks noChangeArrowheads="1"/>
            </p:cNvSpPr>
            <p:nvPr/>
          </p:nvSpPr>
          <p:spPr bwMode="auto">
            <a:xfrm>
              <a:off x="2555201" y="1649400"/>
              <a:ext cx="95185" cy="95462"/>
            </a:xfrm>
            <a:prstGeom prst="ellipse">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30" name="AutoShape 182"/>
            <p:cNvSpPr>
              <a:spLocks noChangeArrowheads="1"/>
            </p:cNvSpPr>
            <p:nvPr/>
          </p:nvSpPr>
          <p:spPr bwMode="auto">
            <a:xfrm>
              <a:off x="2990222" y="1292210"/>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3" action="ppaction://hlinksldjump"/>
                </a:rPr>
                <a:t>Listening to the world</a:t>
              </a:r>
              <a:endParaRPr kumimoji="1" lang="ko-KR" altLang="en-US" sz="3600" b="1" kern="0" dirty="0" smtClean="0">
                <a:ea typeface="Gulim" pitchFamily="34" charset="-127"/>
              </a:endParaRPr>
            </a:p>
          </p:txBody>
        </p:sp>
      </p:grpSp>
      <p:grpSp>
        <p:nvGrpSpPr>
          <p:cNvPr id="6" name="组合 34"/>
          <p:cNvGrpSpPr/>
          <p:nvPr/>
        </p:nvGrpSpPr>
        <p:grpSpPr>
          <a:xfrm>
            <a:off x="1714480" y="3565531"/>
            <a:ext cx="6572296" cy="720725"/>
            <a:chOff x="2545059" y="1285860"/>
            <a:chExt cx="6572296" cy="720725"/>
          </a:xfrm>
          <a:solidFill>
            <a:schemeClr val="accent3"/>
          </a:solidFill>
        </p:grpSpPr>
        <p:sp>
          <p:nvSpPr>
            <p:cNvPr id="41" name="Oval 153"/>
            <p:cNvSpPr>
              <a:spLocks noChangeArrowheads="1"/>
            </p:cNvSpPr>
            <p:nvPr/>
          </p:nvSpPr>
          <p:spPr bwMode="auto">
            <a:xfrm>
              <a:off x="2545059" y="1643050"/>
              <a:ext cx="95185" cy="95462"/>
            </a:xfrm>
            <a:prstGeom prst="ellipse">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37" name="AutoShape 182"/>
            <p:cNvSpPr>
              <a:spLocks noChangeArrowheads="1"/>
            </p:cNvSpPr>
            <p:nvPr/>
          </p:nvSpPr>
          <p:spPr bwMode="auto">
            <a:xfrm>
              <a:off x="2980080" y="1285860"/>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4" action="ppaction://hlinksldjump"/>
                </a:rPr>
                <a:t>Speaking for communication</a:t>
              </a:r>
              <a:endParaRPr kumimoji="1" lang="ko-KR" altLang="en-US" sz="3600" b="1" kern="0" dirty="0" smtClean="0">
                <a:ea typeface="Gulim" pitchFamily="34" charset="-127"/>
              </a:endParaRPr>
            </a:p>
          </p:txBody>
        </p:sp>
      </p:grpSp>
      <p:grpSp>
        <p:nvGrpSpPr>
          <p:cNvPr id="7" name="组合 41"/>
          <p:cNvGrpSpPr/>
          <p:nvPr/>
        </p:nvGrpSpPr>
        <p:grpSpPr>
          <a:xfrm>
            <a:off x="1714480" y="4351349"/>
            <a:ext cx="6572296" cy="720725"/>
            <a:chOff x="2545059" y="1285860"/>
            <a:chExt cx="6572296" cy="720725"/>
          </a:xfrm>
          <a:solidFill>
            <a:schemeClr val="accent5">
              <a:lumMod val="60000"/>
              <a:lumOff val="40000"/>
            </a:schemeClr>
          </a:solidFill>
        </p:grpSpPr>
        <p:sp>
          <p:nvSpPr>
            <p:cNvPr id="48" name="Oval 153"/>
            <p:cNvSpPr>
              <a:spLocks noChangeArrowheads="1"/>
            </p:cNvSpPr>
            <p:nvPr/>
          </p:nvSpPr>
          <p:spPr bwMode="auto">
            <a:xfrm>
              <a:off x="2545059" y="1571612"/>
              <a:ext cx="95185" cy="95462"/>
            </a:xfrm>
            <a:prstGeom prst="ellipse">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44" name="AutoShape 182"/>
            <p:cNvSpPr>
              <a:spLocks noChangeArrowheads="1"/>
            </p:cNvSpPr>
            <p:nvPr/>
          </p:nvSpPr>
          <p:spPr bwMode="auto">
            <a:xfrm>
              <a:off x="2980080" y="1285860"/>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solidFill>
                    <a:srgbClr val="000000"/>
                  </a:solidFill>
                  <a:ea typeface="Gulim" pitchFamily="34" charset="-127"/>
                  <a:hlinkClick r:id="rId5" action="ppaction://hlinksldjump"/>
                </a:rPr>
                <a:t>Further practice in listening</a:t>
              </a:r>
              <a:endParaRPr kumimoji="1" lang="ko-KR" altLang="en-US" sz="3600" b="1" kern="0" dirty="0" smtClean="0">
                <a:solidFill>
                  <a:srgbClr val="000000"/>
                </a:solidFill>
                <a:ea typeface="Gulim" pitchFamily="34" charset="-127"/>
              </a:endParaRPr>
            </a:p>
          </p:txBody>
        </p:sp>
      </p:grpSp>
      <p:grpSp>
        <p:nvGrpSpPr>
          <p:cNvPr id="9" name="组合 57"/>
          <p:cNvGrpSpPr/>
          <p:nvPr/>
        </p:nvGrpSpPr>
        <p:grpSpPr>
          <a:xfrm>
            <a:off x="571472" y="5143512"/>
            <a:ext cx="7708911" cy="720725"/>
            <a:chOff x="571472" y="5357826"/>
            <a:chExt cx="7708911" cy="720725"/>
          </a:xfrm>
        </p:grpSpPr>
        <p:grpSp>
          <p:nvGrpSpPr>
            <p:cNvPr id="10" name="组合 48"/>
            <p:cNvGrpSpPr/>
            <p:nvPr/>
          </p:nvGrpSpPr>
          <p:grpSpPr>
            <a:xfrm>
              <a:off x="571472" y="5357826"/>
              <a:ext cx="7708911" cy="720725"/>
              <a:chOff x="1412193" y="1292205"/>
              <a:chExt cx="7708911" cy="720725"/>
            </a:xfrm>
          </p:grpSpPr>
          <p:sp>
            <p:nvSpPr>
              <p:cNvPr id="55" name="Oval 153"/>
              <p:cNvSpPr>
                <a:spLocks noChangeArrowheads="1"/>
              </p:cNvSpPr>
              <p:nvPr/>
            </p:nvSpPr>
            <p:spPr bwMode="auto">
              <a:xfrm>
                <a:off x="1412193" y="1436060"/>
                <a:ext cx="95185" cy="95462"/>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51" name="AutoShape 182"/>
              <p:cNvSpPr>
                <a:spLocks noChangeArrowheads="1"/>
              </p:cNvSpPr>
              <p:nvPr/>
            </p:nvSpPr>
            <p:spPr bwMode="auto">
              <a:xfrm>
                <a:off x="2983829" y="1292205"/>
                <a:ext cx="6137275" cy="720725"/>
              </a:xfrm>
              <a:prstGeom prst="roundRect">
                <a:avLst>
                  <a:gd name="adj" fmla="val 50000"/>
                </a:avLst>
              </a:prstGeom>
              <a:solidFill>
                <a:schemeClr val="bg1">
                  <a:lumMod val="75000"/>
                </a:schemeClr>
              </a:solidFill>
              <a:ln w="19050" algn="ctr">
                <a:solidFill>
                  <a:srgbClr val="FFFFFF"/>
                </a:solidFill>
                <a:round/>
                <a:headEnd/>
                <a:tailEnd/>
              </a:ln>
            </p:spPr>
            <p:txBody>
              <a:bodyPr wrap="none" anchor="ctr"/>
              <a:lstStyle/>
              <a:p>
                <a:pPr algn="ctr" latinLnBrk="1">
                  <a:defRPr/>
                </a:pPr>
                <a:r>
                  <a:rPr kumimoji="1" lang="en-US" altLang="ko-KR" sz="3600" b="1" kern="0" dirty="0" smtClean="0">
                    <a:solidFill>
                      <a:srgbClr val="000000"/>
                    </a:solidFill>
                    <a:ea typeface="Gulim" pitchFamily="34" charset="-127"/>
                    <a:hlinkClick r:id="rId6" action="ppaction://hlinksldjump"/>
                  </a:rPr>
                  <a:t>Wrapping up</a:t>
                </a:r>
                <a:endParaRPr kumimoji="1" lang="ko-KR" altLang="en-US" sz="3600" b="1" kern="0" dirty="0" smtClean="0">
                  <a:solidFill>
                    <a:srgbClr val="000000"/>
                  </a:solidFill>
                  <a:ea typeface="Gulim" pitchFamily="34" charset="-127"/>
                </a:endParaRPr>
              </a:p>
            </p:txBody>
          </p:sp>
        </p:grpSp>
        <p:sp>
          <p:nvSpPr>
            <p:cNvPr id="57" name="Oval 153"/>
            <p:cNvSpPr>
              <a:spLocks noChangeArrowheads="1"/>
            </p:cNvSpPr>
            <p:nvPr/>
          </p:nvSpPr>
          <p:spPr bwMode="auto">
            <a:xfrm>
              <a:off x="1714480" y="5715016"/>
              <a:ext cx="95185" cy="95462"/>
            </a:xfrm>
            <a:prstGeom prst="ellipse">
              <a:avLst/>
            </a:prstGeom>
            <a:solidFill>
              <a:schemeClr val="bg1">
                <a:lumMod val="75000"/>
              </a:schemeClr>
            </a:soli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grpSp>
      <p:grpSp>
        <p:nvGrpSpPr>
          <p:cNvPr id="11" name="组合 20"/>
          <p:cNvGrpSpPr/>
          <p:nvPr/>
        </p:nvGrpSpPr>
        <p:grpSpPr>
          <a:xfrm>
            <a:off x="1714480" y="1214422"/>
            <a:ext cx="6565903" cy="720725"/>
            <a:chOff x="2545058" y="1266178"/>
            <a:chExt cx="6565903" cy="720725"/>
          </a:xfrm>
          <a:solidFill>
            <a:srgbClr val="FFCC00"/>
          </a:solidFill>
        </p:grpSpPr>
        <p:sp>
          <p:nvSpPr>
            <p:cNvPr id="22" name="Oval 153"/>
            <p:cNvSpPr>
              <a:spLocks noChangeArrowheads="1"/>
            </p:cNvSpPr>
            <p:nvPr/>
          </p:nvSpPr>
          <p:spPr bwMode="auto">
            <a:xfrm>
              <a:off x="2545058" y="1623368"/>
              <a:ext cx="95185" cy="95462"/>
            </a:xfrm>
            <a:prstGeom prst="ellipse">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23" name="AutoShape 182"/>
            <p:cNvSpPr>
              <a:spLocks noChangeArrowheads="1"/>
            </p:cNvSpPr>
            <p:nvPr/>
          </p:nvSpPr>
          <p:spPr bwMode="auto">
            <a:xfrm>
              <a:off x="2973686" y="1266178"/>
              <a:ext cx="6137275" cy="720725"/>
            </a:xfrm>
            <a:prstGeom prst="roundRect">
              <a:avLst>
                <a:gd name="adj" fmla="val 50000"/>
              </a:avLst>
            </a:prstGeom>
            <a:solidFill>
              <a:schemeClr val="accent6">
                <a:lumMod val="60000"/>
                <a:lumOff val="40000"/>
              </a:schemeClr>
            </a:solid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7" action="ppaction://hlinksldjump"/>
                </a:rPr>
                <a:t>Learning objectives</a:t>
              </a:r>
              <a:endParaRPr kumimoji="1" lang="ko-KR" altLang="en-US" sz="3600" b="1" kern="0" dirty="0" smtClean="0">
                <a:ea typeface="Gulim" pitchFamily="34" charset="-127"/>
              </a:endParaRPr>
            </a:p>
          </p:txBody>
        </p:sp>
      </p:grpSp>
      <p:grpSp>
        <p:nvGrpSpPr>
          <p:cNvPr id="12" name="组合 23"/>
          <p:cNvGrpSpPr/>
          <p:nvPr/>
        </p:nvGrpSpPr>
        <p:grpSpPr>
          <a:xfrm>
            <a:off x="585760" y="5922961"/>
            <a:ext cx="7708911" cy="720725"/>
            <a:chOff x="571472" y="5357826"/>
            <a:chExt cx="7708911" cy="720725"/>
          </a:xfrm>
        </p:grpSpPr>
        <p:grpSp>
          <p:nvGrpSpPr>
            <p:cNvPr id="13" name="组合 48"/>
            <p:cNvGrpSpPr/>
            <p:nvPr/>
          </p:nvGrpSpPr>
          <p:grpSpPr>
            <a:xfrm>
              <a:off x="571472" y="5357826"/>
              <a:ext cx="7708911" cy="720725"/>
              <a:chOff x="1412193" y="1292205"/>
              <a:chExt cx="7708911" cy="720725"/>
            </a:xfrm>
          </p:grpSpPr>
          <p:sp>
            <p:nvSpPr>
              <p:cNvPr id="31" name="Oval 153"/>
              <p:cNvSpPr>
                <a:spLocks noChangeArrowheads="1"/>
              </p:cNvSpPr>
              <p:nvPr/>
            </p:nvSpPr>
            <p:spPr bwMode="auto">
              <a:xfrm>
                <a:off x="1412193" y="1436060"/>
                <a:ext cx="95185" cy="95462"/>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32" name="AutoShape 182"/>
              <p:cNvSpPr>
                <a:spLocks noChangeArrowheads="1"/>
              </p:cNvSpPr>
              <p:nvPr/>
            </p:nvSpPr>
            <p:spPr bwMode="auto">
              <a:xfrm>
                <a:off x="2983829" y="1292205"/>
                <a:ext cx="6137275" cy="720725"/>
              </a:xfrm>
              <a:prstGeom prst="roundRect">
                <a:avLst>
                  <a:gd name="adj" fmla="val 50000"/>
                </a:avLst>
              </a:prstGeom>
              <a:solidFill>
                <a:srgbClr val="FFCCCC"/>
              </a:solidFill>
              <a:ln w="19050" algn="ctr">
                <a:solidFill>
                  <a:srgbClr val="FFFFFF"/>
                </a:solidFill>
                <a:round/>
                <a:headEnd/>
                <a:tailEnd/>
              </a:ln>
            </p:spPr>
            <p:txBody>
              <a:bodyPr wrap="none" anchor="ctr"/>
              <a:lstStyle/>
              <a:p>
                <a:pPr algn="ctr" latinLnBrk="1">
                  <a:defRPr/>
                </a:pPr>
                <a:r>
                  <a:rPr kumimoji="1" lang="en-US" altLang="ko-KR" sz="3600" b="1" kern="0" dirty="0" smtClean="0">
                    <a:solidFill>
                      <a:srgbClr val="000000"/>
                    </a:solidFill>
                    <a:ea typeface="Gulim" pitchFamily="34" charset="-127"/>
                    <a:hlinkClick r:id="rId8" action="ppaction://hlinksldjump"/>
                  </a:rPr>
                  <a:t>Fun time</a:t>
                </a:r>
                <a:endParaRPr kumimoji="1" lang="ko-KR" altLang="en-US" sz="3600" b="1" kern="0" dirty="0" smtClean="0">
                  <a:solidFill>
                    <a:srgbClr val="000000"/>
                  </a:solidFill>
                  <a:ea typeface="Gulim" pitchFamily="34" charset="-127"/>
                </a:endParaRPr>
              </a:p>
            </p:txBody>
          </p:sp>
        </p:grpSp>
        <p:sp>
          <p:nvSpPr>
            <p:cNvPr id="29" name="Oval 153"/>
            <p:cNvSpPr>
              <a:spLocks noChangeArrowheads="1"/>
            </p:cNvSpPr>
            <p:nvPr/>
          </p:nvSpPr>
          <p:spPr bwMode="auto">
            <a:xfrm>
              <a:off x="1714480" y="5715016"/>
              <a:ext cx="95185" cy="95462"/>
            </a:xfrm>
            <a:prstGeom prst="ellipse">
              <a:avLst/>
            </a:prstGeom>
            <a:solidFill>
              <a:srgbClr val="FF99CC"/>
            </a:soli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sp>
        <p:nvSpPr>
          <p:cNvPr id="8" name="TextBox 7"/>
          <p:cNvSpPr txBox="1"/>
          <p:nvPr/>
        </p:nvSpPr>
        <p:spPr>
          <a:xfrm>
            <a:off x="725404" y="1785926"/>
            <a:ext cx="3929090" cy="553998"/>
          </a:xfrm>
          <a:prstGeom prst="rect">
            <a:avLst/>
          </a:prstGeom>
          <a:noFill/>
        </p:spPr>
        <p:txBody>
          <a:bodyPr wrap="square" rtlCol="0">
            <a:spAutoFit/>
          </a:bodyPr>
          <a:lstStyle/>
          <a:p>
            <a:r>
              <a:rPr lang="en-US" altLang="zh-CN" sz="3000" b="1" dirty="0" smtClean="0">
                <a:solidFill>
                  <a:srgbClr val="993300"/>
                </a:solidFill>
              </a:rPr>
              <a:t>Listening skills</a:t>
            </a:r>
            <a:endParaRPr lang="zh-CN" altLang="en-US" sz="3000" b="1" dirty="0">
              <a:solidFill>
                <a:srgbClr val="993300"/>
              </a:solidFill>
            </a:endParaRPr>
          </a:p>
        </p:txBody>
      </p:sp>
      <p:graphicFrame>
        <p:nvGraphicFramePr>
          <p:cNvPr id="9" name="表格 8"/>
          <p:cNvGraphicFramePr>
            <a:graphicFrameLocks noGrp="1"/>
          </p:cNvGraphicFramePr>
          <p:nvPr/>
        </p:nvGraphicFramePr>
        <p:xfrm>
          <a:off x="857224" y="2285992"/>
          <a:ext cx="8143932" cy="4357718"/>
        </p:xfrm>
        <a:graphic>
          <a:graphicData uri="http://schemas.openxmlformats.org/drawingml/2006/table">
            <a:tbl>
              <a:tblPr firstRow="1" bandRow="1">
                <a:tableStyleId>{17292A2E-F333-43FB-9621-5CBBE7FDCDCB}</a:tableStyleId>
              </a:tblPr>
              <a:tblGrid>
                <a:gridCol w="8143932"/>
              </a:tblGrid>
              <a:tr h="4564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1" dirty="0" smtClean="0"/>
                        <a:t>Additional</a:t>
                      </a:r>
                      <a:r>
                        <a:rPr lang="en-US" altLang="zh-CN" sz="1800" b="0" i="1" dirty="0" smtClean="0"/>
                        <a:t> Tips</a:t>
                      </a:r>
                      <a:endParaRPr lang="en-US" altLang="zh-CN" sz="1600" b="0" i="1" dirty="0" smtClean="0">
                        <a:solidFill>
                          <a:schemeClr val="bg1"/>
                        </a:solidFill>
                      </a:endParaRPr>
                    </a:p>
                  </a:txBody>
                  <a:tcPr/>
                </a:tc>
              </a:tr>
              <a:tr h="3901259">
                <a:tc>
                  <a:txBody>
                    <a:bodyPr/>
                    <a:lstStyle/>
                    <a:p>
                      <a:pPr rtl="0"/>
                      <a:r>
                        <a:rPr lang="en-US" altLang="zh-CN" sz="2600" b="1" kern="1200" baseline="0" dirty="0" smtClean="0"/>
                        <a:t>Listening for information about plans</a:t>
                      </a:r>
                    </a:p>
                    <a:p>
                      <a:pPr rtl="0"/>
                      <a:r>
                        <a:rPr lang="en-US" altLang="zh-CN" sz="2400" kern="1200" baseline="0" dirty="0" smtClean="0">
                          <a:solidFill>
                            <a:schemeClr val="tx1"/>
                          </a:solidFill>
                          <a:latin typeface="+mn-lt"/>
                          <a:ea typeface="+mn-ea"/>
                          <a:cs typeface="+mn-cs"/>
                        </a:rPr>
                        <a:t>Timeline is a useful tool to take note of information about plans.</a:t>
                      </a:r>
                    </a:p>
                    <a:p>
                      <a:pPr rtl="0"/>
                      <a:r>
                        <a:rPr lang="en-US" altLang="zh-CN" sz="2400" kern="1200" baseline="0" dirty="0" smtClean="0">
                          <a:solidFill>
                            <a:schemeClr val="tx1"/>
                          </a:solidFill>
                          <a:latin typeface="+mn-lt"/>
                          <a:ea typeface="+mn-ea"/>
                          <a:cs typeface="+mn-cs"/>
                        </a:rPr>
                        <a:t>A timeline is a visual method of displaying a list of events in chronological order, typically a long bar with dates and events labeled alongside itself, as shown below.</a:t>
                      </a:r>
                    </a:p>
                    <a:p>
                      <a:pPr rtl="0"/>
                      <a:endParaRPr lang="en-US" altLang="zh-CN" sz="2400" kern="1200" baseline="0" dirty="0" smtClean="0">
                        <a:solidFill>
                          <a:schemeClr val="tx1"/>
                        </a:solidFill>
                        <a:latin typeface="+mn-lt"/>
                        <a:ea typeface="+mn-ea"/>
                        <a:cs typeface="+mn-cs"/>
                      </a:endParaRPr>
                    </a:p>
                    <a:p>
                      <a:pPr rtl="0"/>
                      <a:r>
                        <a:rPr lang="en-US" altLang="zh-CN" sz="2400" kern="1200" baseline="0" dirty="0" smtClean="0">
                          <a:solidFill>
                            <a:schemeClr val="tx1"/>
                          </a:solidFill>
                          <a:latin typeface="+mn-lt"/>
                          <a:ea typeface="+mn-ea"/>
                          <a:cs typeface="+mn-cs"/>
                        </a:rPr>
                        <a:t> </a:t>
                      </a:r>
                    </a:p>
                    <a:p>
                      <a:pPr rtl="0"/>
                      <a:endParaRPr lang="en-US" altLang="zh-CN" sz="2400" kern="1200" baseline="0" dirty="0" smtClean="0">
                        <a:solidFill>
                          <a:schemeClr val="tx1"/>
                        </a:solidFill>
                        <a:latin typeface="+mn-lt"/>
                        <a:ea typeface="+mn-ea"/>
                        <a:cs typeface="+mn-cs"/>
                      </a:endParaRPr>
                    </a:p>
                  </a:txBody>
                  <a:tcPr/>
                </a:tc>
              </a:tr>
            </a:tbl>
          </a:graphicData>
        </a:graphic>
      </p:graphicFrame>
      <p:pic>
        <p:nvPicPr>
          <p:cNvPr id="10" name="图片 9"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36" name="组合 35"/>
          <p:cNvGrpSpPr/>
          <p:nvPr/>
        </p:nvGrpSpPr>
        <p:grpSpPr>
          <a:xfrm>
            <a:off x="1214414" y="4786322"/>
            <a:ext cx="6786610" cy="1857364"/>
            <a:chOff x="1214414" y="5000636"/>
            <a:chExt cx="6786610" cy="1857364"/>
          </a:xfrm>
        </p:grpSpPr>
        <p:grpSp>
          <p:nvGrpSpPr>
            <p:cNvPr id="28" name="组合 27"/>
            <p:cNvGrpSpPr/>
            <p:nvPr/>
          </p:nvGrpSpPr>
          <p:grpSpPr>
            <a:xfrm>
              <a:off x="1214414" y="5643578"/>
              <a:ext cx="6786610" cy="572298"/>
              <a:chOff x="1214414" y="5429264"/>
              <a:chExt cx="6786610" cy="572298"/>
            </a:xfrm>
          </p:grpSpPr>
          <p:cxnSp>
            <p:nvCxnSpPr>
              <p:cNvPr id="12" name="直接箭头连接符 11"/>
              <p:cNvCxnSpPr/>
              <p:nvPr/>
            </p:nvCxnSpPr>
            <p:spPr>
              <a:xfrm rot="5400000">
                <a:off x="1393009" y="5607065"/>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rot="5400000">
                <a:off x="3108315" y="5607065"/>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4537075" y="5607065"/>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5400000">
                <a:off x="6108711" y="5607065"/>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5400000" flipH="1" flipV="1">
                <a:off x="2249471" y="5893611"/>
                <a:ext cx="21431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flipH="1" flipV="1">
                <a:off x="3822695" y="5892817"/>
                <a:ext cx="21431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flipH="1" flipV="1">
                <a:off x="5251455" y="5892817"/>
                <a:ext cx="21431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214414" y="5784866"/>
                <a:ext cx="6786610" cy="15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214414" y="5007130"/>
              <a:ext cx="857256" cy="707886"/>
            </a:xfrm>
            <a:prstGeom prst="rect">
              <a:avLst/>
            </a:prstGeom>
            <a:noFill/>
          </p:spPr>
          <p:txBody>
            <a:bodyPr wrap="square" rtlCol="0">
              <a:spAutoFit/>
            </a:bodyPr>
            <a:lstStyle/>
            <a:p>
              <a:r>
                <a:rPr lang="en-US" altLang="zh-CN" sz="2000" dirty="0" smtClean="0"/>
                <a:t>Event:</a:t>
              </a:r>
            </a:p>
            <a:p>
              <a:r>
                <a:rPr lang="en-US" altLang="zh-CN" sz="2000" dirty="0" smtClean="0"/>
                <a:t>Date:</a:t>
              </a:r>
              <a:endParaRPr lang="zh-CN" altLang="en-US" sz="2000" dirty="0"/>
            </a:p>
          </p:txBody>
        </p:sp>
        <p:sp>
          <p:nvSpPr>
            <p:cNvPr id="30" name="TextBox 29"/>
            <p:cNvSpPr txBox="1"/>
            <p:nvPr/>
          </p:nvSpPr>
          <p:spPr>
            <a:xfrm>
              <a:off x="2857488" y="5000636"/>
              <a:ext cx="857256" cy="707886"/>
            </a:xfrm>
            <a:prstGeom prst="rect">
              <a:avLst/>
            </a:prstGeom>
            <a:noFill/>
          </p:spPr>
          <p:txBody>
            <a:bodyPr wrap="square" rtlCol="0">
              <a:spAutoFit/>
            </a:bodyPr>
            <a:lstStyle/>
            <a:p>
              <a:r>
                <a:rPr lang="en-US" altLang="zh-CN" sz="2000" dirty="0" smtClean="0"/>
                <a:t>Event:</a:t>
              </a:r>
            </a:p>
            <a:p>
              <a:r>
                <a:rPr lang="en-US" altLang="zh-CN" sz="2000" dirty="0" smtClean="0"/>
                <a:t>Date:</a:t>
              </a:r>
              <a:endParaRPr lang="zh-CN" altLang="en-US" sz="2000" dirty="0"/>
            </a:p>
          </p:txBody>
        </p:sp>
        <p:sp>
          <p:nvSpPr>
            <p:cNvPr id="31" name="TextBox 30"/>
            <p:cNvSpPr txBox="1"/>
            <p:nvPr/>
          </p:nvSpPr>
          <p:spPr>
            <a:xfrm>
              <a:off x="4286248" y="5007130"/>
              <a:ext cx="857256" cy="707886"/>
            </a:xfrm>
            <a:prstGeom prst="rect">
              <a:avLst/>
            </a:prstGeom>
            <a:noFill/>
          </p:spPr>
          <p:txBody>
            <a:bodyPr wrap="square" rtlCol="0">
              <a:spAutoFit/>
            </a:bodyPr>
            <a:lstStyle/>
            <a:p>
              <a:r>
                <a:rPr lang="en-US" altLang="zh-CN" sz="2000" dirty="0" smtClean="0"/>
                <a:t>Event:</a:t>
              </a:r>
            </a:p>
            <a:p>
              <a:r>
                <a:rPr lang="en-US" altLang="zh-CN" sz="2000" dirty="0" smtClean="0"/>
                <a:t>Date:</a:t>
              </a:r>
              <a:endParaRPr lang="zh-CN" altLang="en-US" sz="2000" dirty="0"/>
            </a:p>
          </p:txBody>
        </p:sp>
        <p:sp>
          <p:nvSpPr>
            <p:cNvPr id="32" name="TextBox 31"/>
            <p:cNvSpPr txBox="1"/>
            <p:nvPr/>
          </p:nvSpPr>
          <p:spPr>
            <a:xfrm>
              <a:off x="5857884" y="5007130"/>
              <a:ext cx="857256" cy="707886"/>
            </a:xfrm>
            <a:prstGeom prst="rect">
              <a:avLst/>
            </a:prstGeom>
            <a:noFill/>
          </p:spPr>
          <p:txBody>
            <a:bodyPr wrap="square" rtlCol="0">
              <a:spAutoFit/>
            </a:bodyPr>
            <a:lstStyle/>
            <a:p>
              <a:r>
                <a:rPr lang="en-US" altLang="zh-CN" sz="2000" dirty="0" smtClean="0"/>
                <a:t>Event:</a:t>
              </a:r>
            </a:p>
            <a:p>
              <a:r>
                <a:rPr lang="en-US" altLang="zh-CN" sz="2000" dirty="0" smtClean="0"/>
                <a:t>Date:</a:t>
              </a:r>
              <a:endParaRPr lang="zh-CN" altLang="en-US" sz="2000" dirty="0"/>
            </a:p>
          </p:txBody>
        </p:sp>
        <p:sp>
          <p:nvSpPr>
            <p:cNvPr id="33" name="TextBox 32"/>
            <p:cNvSpPr txBox="1"/>
            <p:nvPr/>
          </p:nvSpPr>
          <p:spPr>
            <a:xfrm>
              <a:off x="2000232" y="6150114"/>
              <a:ext cx="857256" cy="707886"/>
            </a:xfrm>
            <a:prstGeom prst="rect">
              <a:avLst/>
            </a:prstGeom>
            <a:noFill/>
          </p:spPr>
          <p:txBody>
            <a:bodyPr wrap="square" rtlCol="0">
              <a:spAutoFit/>
            </a:bodyPr>
            <a:lstStyle/>
            <a:p>
              <a:r>
                <a:rPr lang="en-US" altLang="zh-CN" sz="2000" dirty="0" smtClean="0"/>
                <a:t>Event:</a:t>
              </a:r>
            </a:p>
            <a:p>
              <a:r>
                <a:rPr lang="en-US" altLang="zh-CN" sz="2000" dirty="0" smtClean="0"/>
                <a:t>Date:</a:t>
              </a:r>
              <a:endParaRPr lang="zh-CN" altLang="en-US" sz="2000" dirty="0"/>
            </a:p>
          </p:txBody>
        </p:sp>
        <p:sp>
          <p:nvSpPr>
            <p:cNvPr id="34" name="TextBox 33"/>
            <p:cNvSpPr txBox="1"/>
            <p:nvPr/>
          </p:nvSpPr>
          <p:spPr>
            <a:xfrm>
              <a:off x="5000628" y="6143644"/>
              <a:ext cx="857256" cy="707886"/>
            </a:xfrm>
            <a:prstGeom prst="rect">
              <a:avLst/>
            </a:prstGeom>
            <a:noFill/>
          </p:spPr>
          <p:txBody>
            <a:bodyPr wrap="square" rtlCol="0">
              <a:spAutoFit/>
            </a:bodyPr>
            <a:lstStyle/>
            <a:p>
              <a:r>
                <a:rPr lang="en-US" altLang="zh-CN" sz="2000" dirty="0" smtClean="0"/>
                <a:t>Event:</a:t>
              </a:r>
            </a:p>
            <a:p>
              <a:r>
                <a:rPr lang="en-US" altLang="zh-CN" sz="2000" dirty="0" smtClean="0"/>
                <a:t>Date:</a:t>
              </a:r>
              <a:endParaRPr lang="zh-CN" altLang="en-US" sz="2000" dirty="0"/>
            </a:p>
          </p:txBody>
        </p:sp>
        <p:sp>
          <p:nvSpPr>
            <p:cNvPr id="35" name="TextBox 34"/>
            <p:cNvSpPr txBox="1"/>
            <p:nvPr/>
          </p:nvSpPr>
          <p:spPr>
            <a:xfrm>
              <a:off x="3500430" y="6150114"/>
              <a:ext cx="857256" cy="707886"/>
            </a:xfrm>
            <a:prstGeom prst="rect">
              <a:avLst/>
            </a:prstGeom>
            <a:noFill/>
          </p:spPr>
          <p:txBody>
            <a:bodyPr wrap="square" rtlCol="0">
              <a:spAutoFit/>
            </a:bodyPr>
            <a:lstStyle/>
            <a:p>
              <a:r>
                <a:rPr lang="en-US" altLang="zh-CN" sz="2000" dirty="0" smtClean="0"/>
                <a:t>Event:</a:t>
              </a:r>
            </a:p>
            <a:p>
              <a:r>
                <a:rPr lang="en-US" altLang="zh-CN" sz="2000" dirty="0" smtClean="0"/>
                <a:t>Date:</a:t>
              </a:r>
              <a:endParaRPr lang="zh-CN" altLang="en-US"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071546"/>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sp>
        <p:nvSpPr>
          <p:cNvPr id="8" name="TextBox 7"/>
          <p:cNvSpPr txBox="1"/>
          <p:nvPr/>
        </p:nvSpPr>
        <p:spPr>
          <a:xfrm>
            <a:off x="785786" y="1643050"/>
            <a:ext cx="3929090" cy="553998"/>
          </a:xfrm>
          <a:prstGeom prst="rect">
            <a:avLst/>
          </a:prstGeom>
          <a:noFill/>
        </p:spPr>
        <p:txBody>
          <a:bodyPr wrap="square" rtlCol="0">
            <a:spAutoFit/>
          </a:bodyPr>
          <a:lstStyle/>
          <a:p>
            <a:r>
              <a:rPr lang="en-US" altLang="zh-CN" sz="3000" b="1" dirty="0" smtClean="0">
                <a:solidFill>
                  <a:srgbClr val="993300"/>
                </a:solidFill>
              </a:rPr>
              <a:t>Listening skills</a:t>
            </a:r>
            <a:endParaRPr lang="zh-CN" altLang="en-US" sz="3000" b="1" dirty="0">
              <a:solidFill>
                <a:srgbClr val="993300"/>
              </a:solidFill>
            </a:endParaRPr>
          </a:p>
        </p:txBody>
      </p:sp>
      <p:graphicFrame>
        <p:nvGraphicFramePr>
          <p:cNvPr id="9" name="表格 8"/>
          <p:cNvGraphicFramePr>
            <a:graphicFrameLocks noGrp="1"/>
          </p:cNvGraphicFramePr>
          <p:nvPr/>
        </p:nvGraphicFramePr>
        <p:xfrm>
          <a:off x="642910" y="2143116"/>
          <a:ext cx="8286776" cy="4593708"/>
        </p:xfrm>
        <a:graphic>
          <a:graphicData uri="http://schemas.openxmlformats.org/drawingml/2006/table">
            <a:tbl>
              <a:tblPr firstRow="1" bandRow="1">
                <a:tableStyleId>{17292A2E-F333-43FB-9621-5CBBE7FDCDCB}</a:tableStyleId>
              </a:tblPr>
              <a:tblGrid>
                <a:gridCol w="8286776"/>
              </a:tblGrid>
              <a:tr h="4789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1" dirty="0" smtClean="0"/>
                        <a:t>Additional</a:t>
                      </a:r>
                      <a:r>
                        <a:rPr lang="en-US" altLang="zh-CN" sz="1800" b="0" i="1" dirty="0" smtClean="0"/>
                        <a:t> Tips</a:t>
                      </a:r>
                      <a:endParaRPr lang="en-US" altLang="zh-CN" sz="1600" b="0" i="1" dirty="0" smtClean="0">
                        <a:solidFill>
                          <a:schemeClr val="bg1"/>
                        </a:solidFill>
                      </a:endParaRPr>
                    </a:p>
                  </a:txBody>
                  <a:tcPr/>
                </a:tc>
              </a:tr>
              <a:tr h="4093124">
                <a:tc>
                  <a:txBody>
                    <a:bodyPr/>
                    <a:lstStyle/>
                    <a:p>
                      <a:pPr rtl="0"/>
                      <a:r>
                        <a:rPr lang="en-US" altLang="zh-CN" sz="2400" b="1" kern="1200" baseline="0" dirty="0" smtClean="0"/>
                        <a:t>Listening for information about plans</a:t>
                      </a:r>
                    </a:p>
                    <a:p>
                      <a:pPr rtl="0"/>
                      <a:r>
                        <a:rPr lang="en-US" altLang="zh-CN" sz="2400" b="0" kern="1200" baseline="0" dirty="0" smtClean="0"/>
                        <a:t>Timelines can be used for organizing future projects and events. For example, </a:t>
                      </a:r>
                      <a:r>
                        <a:rPr lang="en-US" altLang="zh-CN" sz="2400" b="1" i="1" kern="1200" dirty="0" smtClean="0">
                          <a:solidFill>
                            <a:srgbClr val="0070C0"/>
                          </a:solidFill>
                          <a:latin typeface="+mn-lt"/>
                          <a:ea typeface="+mn-ea"/>
                          <a:cs typeface="+mn-cs"/>
                        </a:rPr>
                        <a:t>a timeline can be used to </a:t>
                      </a:r>
                      <a:r>
                        <a:rPr lang="en-US" altLang="zh-CN" sz="2400" b="0" kern="1200" baseline="0" dirty="0" smtClean="0"/>
                        <a:t>organize the details for an upcoming wedding by specifying on what days to go dress shopping, what days to pick up decorations, etc. </a:t>
                      </a:r>
                      <a:r>
                        <a:rPr lang="en-US" altLang="zh-CN" sz="2400" b="1" i="1" kern="1200" dirty="0" smtClean="0">
                          <a:solidFill>
                            <a:srgbClr val="0070C0"/>
                          </a:solidFill>
                          <a:latin typeface="+mn-lt"/>
                          <a:ea typeface="+mn-ea"/>
                          <a:cs typeface="+mn-cs"/>
                        </a:rPr>
                        <a:t>It can also be used</a:t>
                      </a:r>
                      <a:r>
                        <a:rPr lang="en-US" altLang="zh-CN" sz="2400" b="0" kern="1200" baseline="0" dirty="0" smtClean="0"/>
                        <a:t> in a business plan to outline the steps to accomplish a business goal and how long each step will take. </a:t>
                      </a:r>
                      <a:r>
                        <a:rPr lang="en-US" altLang="zh-CN" sz="2400" b="1" i="1" kern="1200" dirty="0" smtClean="0">
                          <a:solidFill>
                            <a:srgbClr val="0070C0"/>
                          </a:solidFill>
                          <a:latin typeface="+mn-lt"/>
                          <a:ea typeface="+mn-ea"/>
                          <a:cs typeface="+mn-cs"/>
                        </a:rPr>
                        <a:t>It may also be used to </a:t>
                      </a:r>
                      <a:r>
                        <a:rPr lang="en-US" altLang="zh-CN" sz="2400" b="0" kern="1200" baseline="0" dirty="0" smtClean="0"/>
                        <a:t>visualize your goal of losing weight by listing the pounds you want to lose every week </a:t>
                      </a:r>
                      <a:r>
                        <a:rPr lang="en-US" altLang="zh-CN" sz="2400" b="0" kern="1200" baseline="0" dirty="0" smtClean="0">
                          <a:solidFill>
                            <a:schemeClr val="tx1"/>
                          </a:solidFill>
                          <a:latin typeface="+mn-lt"/>
                          <a:ea typeface="+mn-ea"/>
                          <a:cs typeface="+mn-cs"/>
                        </a:rPr>
                        <a:t>or month. So timelines are an effective way of graphically organizing the details and requirements of events that are being planned.</a:t>
                      </a:r>
                    </a:p>
                  </a:txBody>
                  <a:tcPr/>
                </a:tc>
              </a:tr>
            </a:tbl>
          </a:graphicData>
        </a:graphic>
      </p:graphicFrame>
      <p:pic>
        <p:nvPicPr>
          <p:cNvPr id="10" name="图片 9"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285992"/>
            <a:ext cx="7072362" cy="500066"/>
            <a:chOff x="857224" y="1500174"/>
            <a:chExt cx="7072362" cy="500066"/>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1" name="TextBox 10"/>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Listen and complete the table.</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listen</a:t>
              </a:r>
              <a:endParaRPr lang="zh-CN" altLang="en-US" sz="3000" b="1" dirty="0"/>
            </a:p>
          </p:txBody>
        </p:sp>
        <p:sp>
          <p:nvSpPr>
            <p:cNvPr id="9" name="直角三角形 8"/>
            <p:cNvSpPr/>
            <p:nvPr/>
          </p:nvSpPr>
          <p:spPr>
            <a:xfrm rot="13554830">
              <a:off x="181572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4" name="表格 13"/>
          <p:cNvGraphicFramePr>
            <a:graphicFrameLocks noGrp="1"/>
          </p:cNvGraphicFramePr>
          <p:nvPr/>
        </p:nvGraphicFramePr>
        <p:xfrm>
          <a:off x="1000101" y="2857496"/>
          <a:ext cx="7072363" cy="3810000"/>
        </p:xfrm>
        <a:graphic>
          <a:graphicData uri="http://schemas.openxmlformats.org/drawingml/2006/table">
            <a:tbl>
              <a:tblPr firstRow="1" bandRow="1">
                <a:tableStyleId>{1FECB4D8-DB02-4DC6-A0A2-4F2EBAE1DC90}</a:tableStyleId>
              </a:tblPr>
              <a:tblGrid>
                <a:gridCol w="1428759"/>
                <a:gridCol w="1925145"/>
                <a:gridCol w="3718459"/>
              </a:tblGrid>
              <a:tr h="370840">
                <a:tc>
                  <a:txBody>
                    <a:bodyPr/>
                    <a:lstStyle/>
                    <a:p>
                      <a:endParaRPr lang="zh-CN" altLang="en-US" sz="20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smtClean="0"/>
                        <a:t>Signal</a:t>
                      </a:r>
                      <a:r>
                        <a:rPr lang="en-US" altLang="zh-CN" sz="2000" baseline="0" dirty="0" smtClean="0"/>
                        <a:t> words and expressions</a:t>
                      </a:r>
                      <a:endParaRPr lang="zh-CN" altLang="en-US" sz="20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smtClean="0"/>
                        <a:t>Plans</a:t>
                      </a:r>
                      <a:endParaRPr lang="zh-CN" altLang="en-US" sz="2000" dirty="0"/>
                    </a:p>
                  </a:txBody>
                  <a:tcPr>
                    <a:lnL>
                      <a:noFill/>
                    </a:lnL>
                    <a:lnR w="12700" cmpd="sng">
                      <a:noFill/>
                    </a:lnR>
                    <a:lnT w="12700" cmpd="sng">
                      <a:noFill/>
                    </a:lnT>
                    <a:lnB w="12700" cmpd="sng">
                      <a:noFill/>
                    </a:lnB>
                    <a:lnTlToBr w="12700" cmpd="sng">
                      <a:noFill/>
                      <a:prstDash val="solid"/>
                    </a:lnTlToBr>
                    <a:lnBlToTr w="12700" cmpd="sng">
                      <a:noFill/>
                      <a:prstDash val="solid"/>
                    </a:lnBlToTr>
                  </a:tcPr>
                </a:tc>
              </a:tr>
              <a:tr h="370840">
                <a:tc rowSpan="4">
                  <a:txBody>
                    <a:bodyPr/>
                    <a:lstStyle/>
                    <a:p>
                      <a:r>
                        <a:rPr lang="en-US" altLang="zh-CN" sz="2000" b="1" dirty="0" smtClean="0">
                          <a:solidFill>
                            <a:schemeClr val="tx1"/>
                          </a:solidFill>
                        </a:rPr>
                        <a:t>Dominique</a:t>
                      </a:r>
                      <a:endParaRPr lang="zh-CN" altLang="en-US" sz="2000" b="1" dirty="0">
                        <a:solidFill>
                          <a:schemeClr val="tx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smtClean="0"/>
                        <a:t>First of all</a:t>
                      </a:r>
                      <a:endParaRPr lang="zh-CN" altLang="en-US" sz="20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I’m going to 1) ____________________ at the Tate Modern.</a:t>
                      </a:r>
                    </a:p>
                  </a:txBody>
                  <a:tcPr>
                    <a:lnL>
                      <a:noFill/>
                    </a:lnL>
                    <a:lnR w="12700" cmpd="sng">
                      <a:noFill/>
                    </a:lnR>
                    <a:lnT w="12700" cmpd="sng">
                      <a:noFill/>
                    </a:lnT>
                    <a:lnB w="12700" cmpd="sng">
                      <a:noFill/>
                    </a:lnB>
                    <a:lnTlToBr w="12700" cmpd="sng">
                      <a:noFill/>
                      <a:prstDash val="solid"/>
                    </a:lnTlToBr>
                    <a:lnBlToTr w="12700" cmpd="sng">
                      <a:noFill/>
                      <a:prstDash val="solid"/>
                    </a:lnBlToTr>
                  </a:tcPr>
                </a:tc>
              </a:tr>
              <a:tr h="370840">
                <a:tc vMerge="1">
                  <a:txBody>
                    <a:bodyPr/>
                    <a:lstStyle/>
                    <a:p>
                      <a:endParaRPr lang="zh-CN" altLang="en-US" b="1" dirty="0">
                        <a:solidFill>
                          <a:schemeClr val="bg1"/>
                        </a:solidFill>
                      </a:endParaRPr>
                    </a:p>
                  </a:txBody>
                  <a:tcPr/>
                </a:tc>
                <a:tc>
                  <a:txBody>
                    <a:bodyPr/>
                    <a:lstStyle/>
                    <a:p>
                      <a:r>
                        <a:rPr lang="en-US" altLang="zh-CN" sz="2000" dirty="0" smtClean="0"/>
                        <a:t>Then</a:t>
                      </a:r>
                      <a:endParaRPr lang="zh-CN" altLang="en-US" sz="20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kern="1200" baseline="0" dirty="0" smtClean="0">
                          <a:solidFill>
                            <a:schemeClr val="dk1"/>
                          </a:solidFill>
                          <a:latin typeface="+mn-lt"/>
                          <a:ea typeface="+mn-ea"/>
                          <a:cs typeface="+mn-cs"/>
                        </a:rPr>
                        <a:t>I’m meeting some friends and we’re 2) ____________________</a:t>
                      </a:r>
                    </a:p>
                    <a:p>
                      <a:r>
                        <a:rPr lang="en-US" altLang="zh-CN" sz="2000" kern="1200" baseline="0" dirty="0" smtClean="0">
                          <a:solidFill>
                            <a:schemeClr val="dk1"/>
                          </a:solidFill>
                          <a:latin typeface="+mn-lt"/>
                          <a:ea typeface="+mn-ea"/>
                          <a:cs typeface="+mn-cs"/>
                        </a:rPr>
                        <a:t>at a pub called The King’s Head.</a:t>
                      </a:r>
                    </a:p>
                  </a:txBody>
                  <a:tcPr>
                    <a:lnL>
                      <a:noFill/>
                    </a:lnL>
                    <a:lnR w="12700" cmpd="sng">
                      <a:noFill/>
                    </a:lnR>
                    <a:lnT w="12700" cmpd="sng">
                      <a:noFill/>
                    </a:lnT>
                    <a:lnB w="12700" cmpd="sng">
                      <a:noFill/>
                    </a:lnB>
                    <a:lnTlToBr w="12700" cmpd="sng">
                      <a:noFill/>
                      <a:prstDash val="solid"/>
                    </a:lnTlToBr>
                    <a:lnBlToTr w="12700" cmpd="sng">
                      <a:noFill/>
                      <a:prstDash val="solid"/>
                    </a:lnBlToTr>
                  </a:tcPr>
                </a:tc>
              </a:tr>
              <a:tr h="370840">
                <a:tc vMerge="1">
                  <a:txBody>
                    <a:bodyPr/>
                    <a:lstStyle/>
                    <a:p>
                      <a:endParaRPr lang="zh-CN" altLang="en-US" b="1" dirty="0">
                        <a:solidFill>
                          <a:schemeClr val="bg1"/>
                        </a:solidFill>
                      </a:endParaRPr>
                    </a:p>
                  </a:txBody>
                  <a:tcPr/>
                </a:tc>
                <a:tc>
                  <a:txBody>
                    <a:bodyPr/>
                    <a:lstStyle/>
                    <a:p>
                      <a:r>
                        <a:rPr lang="en-US" altLang="zh-CN" sz="2000" dirty="0" smtClean="0"/>
                        <a:t>Afterwards</a:t>
                      </a:r>
                      <a:endParaRPr lang="zh-CN" altLang="en-US" sz="20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We’re 3) ____________________ in Brick Lane.</a:t>
                      </a:r>
                    </a:p>
                  </a:txBody>
                  <a:tcPr>
                    <a:lnL>
                      <a:noFill/>
                    </a:lnL>
                    <a:lnR w="12700" cmpd="sng">
                      <a:noFill/>
                    </a:lnR>
                    <a:lnT w="12700" cmpd="sng">
                      <a:noFill/>
                    </a:lnT>
                    <a:lnB w="12700" cmpd="sng">
                      <a:noFill/>
                    </a:lnB>
                    <a:lnTlToBr w="12700" cmpd="sng">
                      <a:noFill/>
                      <a:prstDash val="solid"/>
                    </a:lnTlToBr>
                    <a:lnBlToTr w="12700" cmpd="sng">
                      <a:noFill/>
                      <a:prstDash val="solid"/>
                    </a:lnBlToTr>
                  </a:tcPr>
                </a:tc>
              </a:tr>
              <a:tr h="370840">
                <a:tc vMerge="1">
                  <a:txBody>
                    <a:bodyPr/>
                    <a:lstStyle/>
                    <a:p>
                      <a:endParaRPr lang="zh-CN" altLang="en-US" b="1" dirty="0">
                        <a:solidFill>
                          <a:schemeClr val="bg1"/>
                        </a:solidFill>
                      </a:endParaRPr>
                    </a:p>
                  </a:txBody>
                  <a:tcPr/>
                </a:tc>
                <a:tc>
                  <a:txBody>
                    <a:bodyPr/>
                    <a:lstStyle/>
                    <a:p>
                      <a:r>
                        <a:rPr lang="en-US" altLang="zh-CN" sz="2000" dirty="0" smtClean="0"/>
                        <a:t>Then</a:t>
                      </a:r>
                      <a:endParaRPr lang="zh-CN" altLang="en-US" sz="20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I’m 4) __________________.</a:t>
                      </a:r>
                    </a:p>
                  </a:txBody>
                  <a:tcPr>
                    <a:lnL>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5" name="TextBox 14"/>
          <p:cNvSpPr txBox="1"/>
          <p:nvPr/>
        </p:nvSpPr>
        <p:spPr>
          <a:xfrm>
            <a:off x="4429124" y="3814708"/>
            <a:ext cx="2714644" cy="400110"/>
          </a:xfrm>
          <a:prstGeom prst="rect">
            <a:avLst/>
          </a:prstGeom>
          <a:noFill/>
        </p:spPr>
        <p:txBody>
          <a:bodyPr wrap="square" rtlCol="0">
            <a:spAutoFit/>
          </a:bodyPr>
          <a:lstStyle/>
          <a:p>
            <a:r>
              <a:rPr lang="en-US" altLang="zh-CN" sz="2000" i="1" kern="100" dirty="0" smtClean="0">
                <a:solidFill>
                  <a:srgbClr val="FF0000"/>
                </a:solidFill>
                <a:ea typeface="Optima"/>
                <a:cs typeface="Optima"/>
              </a:rPr>
              <a:t>see a free art exhibition</a:t>
            </a:r>
            <a:endParaRPr lang="zh-CN" altLang="en-US" dirty="0"/>
          </a:p>
        </p:txBody>
      </p:sp>
      <p:sp>
        <p:nvSpPr>
          <p:cNvPr id="16" name="TextBox 15"/>
          <p:cNvSpPr txBox="1"/>
          <p:nvPr/>
        </p:nvSpPr>
        <p:spPr>
          <a:xfrm>
            <a:off x="5643570" y="5572140"/>
            <a:ext cx="2500330" cy="369332"/>
          </a:xfrm>
          <a:prstGeom prst="rect">
            <a:avLst/>
          </a:prstGeom>
          <a:noFill/>
        </p:spPr>
        <p:txBody>
          <a:bodyPr wrap="square" rtlCol="0">
            <a:spAutoFit/>
          </a:bodyPr>
          <a:lstStyle/>
          <a:p>
            <a:pPr marL="177800" indent="-177800"/>
            <a:r>
              <a:rPr lang="en-US" altLang="zh-CN" i="1" kern="100" dirty="0" smtClean="0">
                <a:solidFill>
                  <a:srgbClr val="FF0000"/>
                </a:solidFill>
                <a:ea typeface="Optima"/>
                <a:cs typeface="Optima"/>
              </a:rPr>
              <a:t>having dinner </a:t>
            </a:r>
          </a:p>
        </p:txBody>
      </p:sp>
      <p:sp>
        <p:nvSpPr>
          <p:cNvPr id="17" name="TextBox 16"/>
          <p:cNvSpPr txBox="1"/>
          <p:nvPr/>
        </p:nvSpPr>
        <p:spPr>
          <a:xfrm>
            <a:off x="5143504" y="6211669"/>
            <a:ext cx="2428893" cy="646331"/>
          </a:xfrm>
          <a:prstGeom prst="rect">
            <a:avLst/>
          </a:prstGeom>
          <a:noFill/>
        </p:spPr>
        <p:txBody>
          <a:bodyPr wrap="square" rtlCol="0">
            <a:spAutoFit/>
          </a:bodyPr>
          <a:lstStyle/>
          <a:p>
            <a:pPr marL="177800" indent="-177800"/>
            <a:r>
              <a:rPr lang="en-US" altLang="zh-CN" i="1" kern="100" dirty="0" smtClean="0">
                <a:solidFill>
                  <a:srgbClr val="FF0000"/>
                </a:solidFill>
                <a:cs typeface="Times New Roman"/>
              </a:rPr>
              <a:t>getting the bus home</a:t>
            </a:r>
            <a:endParaRPr lang="zh-CN" altLang="en-US" i="1" kern="100" dirty="0" smtClean="0">
              <a:solidFill>
                <a:srgbClr val="FF0000"/>
              </a:solidFill>
              <a:cs typeface="Times New Roman"/>
            </a:endParaRPr>
          </a:p>
          <a:p>
            <a:endParaRPr lang="zh-CN" altLang="en-US" dirty="0"/>
          </a:p>
        </p:txBody>
      </p:sp>
      <p:sp>
        <p:nvSpPr>
          <p:cNvPr id="18" name="TextBox 17"/>
          <p:cNvSpPr txBox="1"/>
          <p:nvPr/>
        </p:nvSpPr>
        <p:spPr>
          <a:xfrm>
            <a:off x="5429256" y="4786322"/>
            <a:ext cx="3143272" cy="400110"/>
          </a:xfrm>
          <a:prstGeom prst="rect">
            <a:avLst/>
          </a:prstGeom>
          <a:noFill/>
        </p:spPr>
        <p:txBody>
          <a:bodyPr wrap="square" rtlCol="0">
            <a:spAutoFit/>
          </a:bodyPr>
          <a:lstStyle/>
          <a:p>
            <a:r>
              <a:rPr lang="en-US" altLang="zh-CN" sz="2000" i="1" dirty="0" smtClean="0">
                <a:solidFill>
                  <a:srgbClr val="FF0000"/>
                </a:solidFill>
              </a:rPr>
              <a:t>going to a concert</a:t>
            </a:r>
            <a:endParaRPr lang="zh-CN" altLang="en-US" sz="20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lide(fromBottom)">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slide(fromBottom)">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slide(fromBottom)">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slide(fromBottom)">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285992"/>
            <a:ext cx="7072362" cy="500066"/>
            <a:chOff x="857224" y="1500174"/>
            <a:chExt cx="7072362" cy="500066"/>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1" name="TextBox 10"/>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Listen and complete the table.</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listen</a:t>
              </a:r>
              <a:endParaRPr lang="zh-CN" altLang="en-US" sz="3000" b="1" dirty="0"/>
            </a:p>
          </p:txBody>
        </p:sp>
        <p:sp>
          <p:nvSpPr>
            <p:cNvPr id="9" name="直角三角形 8"/>
            <p:cNvSpPr/>
            <p:nvPr/>
          </p:nvSpPr>
          <p:spPr>
            <a:xfrm rot="13554830">
              <a:off x="181572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24" name="表格 23"/>
          <p:cNvGraphicFramePr>
            <a:graphicFrameLocks noGrp="1"/>
          </p:cNvGraphicFramePr>
          <p:nvPr/>
        </p:nvGraphicFramePr>
        <p:xfrm>
          <a:off x="1214414" y="2857496"/>
          <a:ext cx="7286676" cy="3877964"/>
        </p:xfrm>
        <a:graphic>
          <a:graphicData uri="http://schemas.openxmlformats.org/drawingml/2006/table">
            <a:tbl>
              <a:tblPr firstRow="1" bandRow="1">
                <a:tableStyleId>{1FECB4D8-DB02-4DC6-A0A2-4F2EBAE1DC90}</a:tableStyleId>
              </a:tblPr>
              <a:tblGrid>
                <a:gridCol w="612353"/>
                <a:gridCol w="2436154"/>
                <a:gridCol w="4238169"/>
              </a:tblGrid>
              <a:tr h="860444">
                <a:tc>
                  <a:txBody>
                    <a:bodyPr/>
                    <a:lstStyle/>
                    <a:p>
                      <a:endParaRPr lang="zh-CN" altLang="en-US" sz="1800" b="1" kern="1200" dirty="0">
                        <a:solidFill>
                          <a:schemeClr val="tx1"/>
                        </a:solidFill>
                        <a:latin typeface="+mn-lt"/>
                        <a:ea typeface="+mn-ea"/>
                        <a:cs typeface="+mn-cs"/>
                      </a:endParaRPr>
                    </a:p>
                  </a:txBody>
                  <a:tcPr/>
                </a:tc>
                <a:tc>
                  <a:txBody>
                    <a:bodyPr/>
                    <a:lstStyle/>
                    <a:p>
                      <a:r>
                        <a:rPr lang="en-US" altLang="zh-CN" sz="2000" dirty="0" smtClean="0"/>
                        <a:t>Signal</a:t>
                      </a:r>
                      <a:r>
                        <a:rPr lang="en-US" altLang="zh-CN" sz="2000" baseline="0" dirty="0" smtClean="0"/>
                        <a:t> words and expressions</a:t>
                      </a:r>
                      <a:endParaRPr lang="zh-CN" altLang="en-US" sz="2000" b="1" dirty="0">
                        <a:solidFill>
                          <a:schemeClr val="bg1"/>
                        </a:solidFill>
                      </a:endParaRPr>
                    </a:p>
                  </a:txBody>
                  <a:tcPr/>
                </a:tc>
                <a:tc>
                  <a:txBody>
                    <a:bodyPr/>
                    <a:lstStyle/>
                    <a:p>
                      <a:r>
                        <a:rPr lang="en-US" altLang="zh-CN" sz="2000" dirty="0" smtClean="0"/>
                        <a:t>Plans</a:t>
                      </a:r>
                      <a:endParaRPr lang="zh-CN" altLang="en-US" sz="2000" dirty="0"/>
                    </a:p>
                  </a:txBody>
                  <a:tcPr/>
                </a:tc>
              </a:tr>
              <a:tr h="860444">
                <a:tc rowSpan="3">
                  <a:txBody>
                    <a:bodyPr/>
                    <a:lstStyle/>
                    <a:p>
                      <a:r>
                        <a:rPr lang="en-US" altLang="zh-CN" sz="1800" b="1" kern="1200" dirty="0" smtClean="0">
                          <a:solidFill>
                            <a:schemeClr val="tx1"/>
                          </a:solidFill>
                          <a:latin typeface="+mn-lt"/>
                          <a:ea typeface="+mn-ea"/>
                          <a:cs typeface="+mn-cs"/>
                        </a:rPr>
                        <a:t>Rob</a:t>
                      </a:r>
                      <a:endParaRPr lang="zh-CN" altLang="en-US" sz="1800" b="1" kern="1200" dirty="0">
                        <a:solidFill>
                          <a:schemeClr val="tx1"/>
                        </a:solidFill>
                        <a:latin typeface="+mn-lt"/>
                        <a:ea typeface="+mn-ea"/>
                        <a:cs typeface="+mn-cs"/>
                      </a:endParaRPr>
                    </a:p>
                  </a:txBody>
                  <a:tcPr/>
                </a:tc>
                <a:tc>
                  <a:txBody>
                    <a:bodyPr/>
                    <a:lstStyle/>
                    <a:p>
                      <a:r>
                        <a:rPr lang="en-US" altLang="zh-CN" dirty="0" smtClean="0"/>
                        <a:t>I’m starting the evening with …</a:t>
                      </a:r>
                      <a:endParaRPr lang="zh-CN" altLang="en-US" b="1" dirty="0">
                        <a:solidFill>
                          <a:schemeClr val="bg1"/>
                        </a:solidFill>
                      </a:endParaRPr>
                    </a:p>
                  </a:txBody>
                  <a:tcPr/>
                </a:tc>
                <a:tc>
                  <a:txBody>
                    <a:bodyPr/>
                    <a:lstStyle/>
                    <a:p>
                      <a:r>
                        <a:rPr lang="en-US" altLang="zh-CN" sz="1800" kern="1200" baseline="0" dirty="0" smtClean="0">
                          <a:solidFill>
                            <a:schemeClr val="dk1"/>
                          </a:solidFill>
                          <a:latin typeface="+mn-lt"/>
                          <a:ea typeface="+mn-ea"/>
                          <a:cs typeface="+mn-cs"/>
                        </a:rPr>
                        <a:t>I’m starting the evening with 5) ____________________, too. I’m</a:t>
                      </a:r>
                    </a:p>
                    <a:p>
                      <a:r>
                        <a:rPr lang="en-US" altLang="zh-CN" sz="1800" kern="1200" baseline="0" dirty="0" smtClean="0">
                          <a:solidFill>
                            <a:schemeClr val="dk1"/>
                          </a:solidFill>
                          <a:latin typeface="+mn-lt"/>
                          <a:ea typeface="+mn-ea"/>
                          <a:cs typeface="+mn-cs"/>
                        </a:rPr>
                        <a:t>going to the National Gallery to see the 6) ____________ there.</a:t>
                      </a:r>
                    </a:p>
                  </a:txBody>
                  <a:tcPr/>
                </a:tc>
              </a:tr>
              <a:tr h="0">
                <a:tc vMerge="1">
                  <a:txBody>
                    <a:bodyPr/>
                    <a:lstStyle/>
                    <a:p>
                      <a:endParaRPr lang="zh-CN" altLang="en-US" b="1" dirty="0">
                        <a:solidFill>
                          <a:schemeClr val="bg1"/>
                        </a:solidFill>
                      </a:endParaRPr>
                    </a:p>
                  </a:txBody>
                  <a:tcPr/>
                </a:tc>
                <a:tc>
                  <a:txBody>
                    <a:bodyPr/>
                    <a:lstStyle/>
                    <a:p>
                      <a:r>
                        <a:rPr lang="en-US" altLang="zh-CN" dirty="0" smtClean="0"/>
                        <a:t>Then</a:t>
                      </a:r>
                      <a:endParaRPr lang="zh-CN" altLang="en-US" b="1"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smtClean="0">
                          <a:solidFill>
                            <a:schemeClr val="dk1"/>
                          </a:solidFill>
                          <a:latin typeface="+mn-lt"/>
                          <a:ea typeface="+mn-ea"/>
                          <a:cs typeface="+mn-cs"/>
                        </a:rPr>
                        <a:t>I’m going to Covent Garden to 7) _____________________________.</a:t>
                      </a:r>
                    </a:p>
                  </a:txBody>
                  <a:tcPr/>
                </a:tc>
              </a:tr>
              <a:tr h="0">
                <a:tc vMerge="1">
                  <a:txBody>
                    <a:bodyPr/>
                    <a:lstStyle/>
                    <a:p>
                      <a:endParaRPr lang="zh-CN" altLang="en-US" b="1" dirty="0">
                        <a:solidFill>
                          <a:schemeClr val="bg1"/>
                        </a:solidFill>
                      </a:endParaRPr>
                    </a:p>
                  </a:txBody>
                  <a:tcPr/>
                </a:tc>
                <a:tc>
                  <a:txBody>
                    <a:bodyPr/>
                    <a:lstStyle/>
                    <a:p>
                      <a:r>
                        <a:rPr lang="en-US" altLang="zh-CN" sz="1800" kern="1200" dirty="0" smtClean="0">
                          <a:solidFill>
                            <a:schemeClr val="dk1"/>
                          </a:solidFill>
                          <a:latin typeface="+mn-lt"/>
                          <a:ea typeface="+mn-ea"/>
                          <a:cs typeface="+mn-cs"/>
                        </a:rPr>
                        <a:t>And after that</a:t>
                      </a:r>
                      <a:endParaRPr lang="zh-CN" altLang="en-US" sz="1800" kern="1200" dirty="0">
                        <a:solidFill>
                          <a:schemeClr val="dk1"/>
                        </a:solidFill>
                        <a:latin typeface="+mn-lt"/>
                        <a:ea typeface="+mn-ea"/>
                        <a:cs typeface="+mn-cs"/>
                      </a:endParaRPr>
                    </a:p>
                  </a:txBody>
                  <a:tcPr/>
                </a:tc>
                <a:tc>
                  <a:txBody>
                    <a:bodyPr/>
                    <a:lstStyle/>
                    <a:p>
                      <a:r>
                        <a:rPr lang="en-US" altLang="zh-CN" sz="1800" kern="1200" baseline="0" dirty="0" smtClean="0">
                          <a:solidFill>
                            <a:schemeClr val="dk1"/>
                          </a:solidFill>
                          <a:latin typeface="+mn-lt"/>
                          <a:ea typeface="+mn-ea"/>
                          <a:cs typeface="+mn-cs"/>
                        </a:rPr>
                        <a:t>I’m going to 8) ____________________. There’s a really good</a:t>
                      </a:r>
                    </a:p>
                    <a:p>
                      <a:r>
                        <a:rPr lang="en-US" altLang="zh-CN" sz="1800" kern="1200" baseline="0" dirty="0" smtClean="0">
                          <a:solidFill>
                            <a:schemeClr val="dk1"/>
                          </a:solidFill>
                          <a:latin typeface="+mn-lt"/>
                          <a:ea typeface="+mn-ea"/>
                          <a:cs typeface="+mn-cs"/>
                        </a:rPr>
                        <a:t>9) ____________________ just near Covent Garden.</a:t>
                      </a:r>
                    </a:p>
                  </a:txBody>
                  <a:tcPr/>
                </a:tc>
              </a:tr>
            </a:tbl>
          </a:graphicData>
        </a:graphic>
      </p:graphicFrame>
      <p:sp>
        <p:nvSpPr>
          <p:cNvPr id="25" name="TextBox 24"/>
          <p:cNvSpPr txBox="1"/>
          <p:nvPr/>
        </p:nvSpPr>
        <p:spPr>
          <a:xfrm>
            <a:off x="4357686" y="3929066"/>
            <a:ext cx="2428892" cy="400110"/>
          </a:xfrm>
          <a:prstGeom prst="rect">
            <a:avLst/>
          </a:prstGeom>
          <a:noFill/>
        </p:spPr>
        <p:txBody>
          <a:bodyPr wrap="square" rtlCol="0">
            <a:spAutoFit/>
          </a:bodyPr>
          <a:lstStyle/>
          <a:p>
            <a:r>
              <a:rPr lang="en-US" altLang="zh-CN" sz="2000" i="1" dirty="0" smtClean="0">
                <a:solidFill>
                  <a:srgbClr val="FF0000"/>
                </a:solidFill>
              </a:rPr>
              <a:t>a visit to a museum</a:t>
            </a:r>
            <a:endParaRPr lang="zh-CN" altLang="en-US" sz="2000" i="1" dirty="0">
              <a:solidFill>
                <a:srgbClr val="FF0000"/>
              </a:solidFill>
            </a:endParaRPr>
          </a:p>
        </p:txBody>
      </p:sp>
      <p:sp>
        <p:nvSpPr>
          <p:cNvPr id="26" name="TextBox 25"/>
          <p:cNvSpPr txBox="1"/>
          <p:nvPr/>
        </p:nvSpPr>
        <p:spPr>
          <a:xfrm>
            <a:off x="4572000" y="4500570"/>
            <a:ext cx="2428892" cy="400110"/>
          </a:xfrm>
          <a:prstGeom prst="rect">
            <a:avLst/>
          </a:prstGeom>
          <a:noFill/>
        </p:spPr>
        <p:txBody>
          <a:bodyPr wrap="square" rtlCol="0">
            <a:spAutoFit/>
          </a:bodyPr>
          <a:lstStyle/>
          <a:p>
            <a:r>
              <a:rPr lang="en-US" altLang="zh-CN" sz="2000" i="1" dirty="0" smtClean="0">
                <a:solidFill>
                  <a:srgbClr val="FF0000"/>
                </a:solidFill>
              </a:rPr>
              <a:t>painting</a:t>
            </a:r>
            <a:endParaRPr lang="zh-CN" altLang="en-US" sz="2000" i="1" dirty="0">
              <a:solidFill>
                <a:srgbClr val="FF0000"/>
              </a:solidFill>
            </a:endParaRPr>
          </a:p>
        </p:txBody>
      </p:sp>
      <p:sp>
        <p:nvSpPr>
          <p:cNvPr id="27" name="TextBox 26"/>
          <p:cNvSpPr txBox="1"/>
          <p:nvPr/>
        </p:nvSpPr>
        <p:spPr>
          <a:xfrm>
            <a:off x="4286248" y="5143512"/>
            <a:ext cx="3500462" cy="400110"/>
          </a:xfrm>
          <a:prstGeom prst="rect">
            <a:avLst/>
          </a:prstGeom>
          <a:noFill/>
        </p:spPr>
        <p:txBody>
          <a:bodyPr wrap="square" rtlCol="0">
            <a:spAutoFit/>
          </a:bodyPr>
          <a:lstStyle/>
          <a:p>
            <a:r>
              <a:rPr lang="en-US" altLang="zh-CN" sz="2000" i="1" dirty="0" smtClean="0">
                <a:solidFill>
                  <a:srgbClr val="FF0000"/>
                </a:solidFill>
              </a:rPr>
              <a:t>watch the street entertainers</a:t>
            </a:r>
          </a:p>
        </p:txBody>
      </p:sp>
      <p:sp>
        <p:nvSpPr>
          <p:cNvPr id="28" name="TextBox 27"/>
          <p:cNvSpPr txBox="1"/>
          <p:nvPr/>
        </p:nvSpPr>
        <p:spPr>
          <a:xfrm>
            <a:off x="5715008" y="5500702"/>
            <a:ext cx="2428892" cy="400110"/>
          </a:xfrm>
          <a:prstGeom prst="rect">
            <a:avLst/>
          </a:prstGeom>
          <a:noFill/>
        </p:spPr>
        <p:txBody>
          <a:bodyPr wrap="square" rtlCol="0">
            <a:spAutoFit/>
          </a:bodyPr>
          <a:lstStyle/>
          <a:p>
            <a:r>
              <a:rPr lang="en-US" altLang="zh-CN" sz="2000" i="1" dirty="0" smtClean="0">
                <a:solidFill>
                  <a:srgbClr val="FF0000"/>
                </a:solidFill>
              </a:rPr>
              <a:t>watch some comedy</a:t>
            </a:r>
            <a:endParaRPr lang="zh-CN" altLang="en-US" sz="2000" i="1" dirty="0">
              <a:solidFill>
                <a:srgbClr val="FF0000"/>
              </a:solidFill>
            </a:endParaRPr>
          </a:p>
        </p:txBody>
      </p:sp>
      <p:sp>
        <p:nvSpPr>
          <p:cNvPr id="29" name="TextBox 28"/>
          <p:cNvSpPr txBox="1"/>
          <p:nvPr/>
        </p:nvSpPr>
        <p:spPr>
          <a:xfrm>
            <a:off x="4714876" y="6072206"/>
            <a:ext cx="2428892" cy="400110"/>
          </a:xfrm>
          <a:prstGeom prst="rect">
            <a:avLst/>
          </a:prstGeom>
          <a:noFill/>
        </p:spPr>
        <p:txBody>
          <a:bodyPr wrap="square" rtlCol="0">
            <a:spAutoFit/>
          </a:bodyPr>
          <a:lstStyle/>
          <a:p>
            <a:r>
              <a:rPr lang="en-US" altLang="zh-CN" sz="2000" i="1" dirty="0" smtClean="0">
                <a:solidFill>
                  <a:srgbClr val="FF0000"/>
                </a:solidFill>
              </a:rPr>
              <a:t>comedy club</a:t>
            </a:r>
            <a:endParaRPr lang="zh-CN" altLang="en-US" sz="20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Bottom)">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slide(fromBottom)">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slide(fromBottom)">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slide(fromBottom)">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slide(fromBottom)">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571744"/>
            <a:ext cx="7643866" cy="461665"/>
            <a:chOff x="857224" y="1500174"/>
            <a:chExt cx="7643866" cy="461665"/>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1" name="TextBox 10"/>
            <p:cNvSpPr txBox="1"/>
            <p:nvPr/>
          </p:nvSpPr>
          <p:spPr>
            <a:xfrm>
              <a:off x="1214414" y="1500174"/>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listen</a:t>
              </a:r>
              <a:endParaRPr lang="zh-CN" altLang="en-US" sz="3000" b="1" dirty="0"/>
            </a:p>
          </p:txBody>
        </p:sp>
        <p:sp>
          <p:nvSpPr>
            <p:cNvPr id="9" name="直角三角形 8"/>
            <p:cNvSpPr/>
            <p:nvPr/>
          </p:nvSpPr>
          <p:spPr>
            <a:xfrm rot="13554830">
              <a:off x="1887167" y="2081807"/>
              <a:ext cx="144000" cy="144000"/>
            </a:xfrm>
            <a:prstGeom prst="r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TextBox 14"/>
          <p:cNvSpPr txBox="1"/>
          <p:nvPr/>
        </p:nvSpPr>
        <p:spPr>
          <a:xfrm>
            <a:off x="1357290" y="3870332"/>
            <a:ext cx="6572296" cy="2308324"/>
          </a:xfrm>
          <a:prstGeom prst="rect">
            <a:avLst/>
          </a:prstGeom>
          <a:noFill/>
        </p:spPr>
        <p:txBody>
          <a:bodyPr wrap="square" rtlCol="0">
            <a:spAutoFit/>
          </a:bodyPr>
          <a:lstStyle/>
          <a:p>
            <a:r>
              <a:rPr lang="en-US" altLang="zh-CN" sz="2400" i="1" dirty="0" smtClean="0">
                <a:solidFill>
                  <a:srgbClr val="FF0000"/>
                </a:solidFill>
              </a:rPr>
              <a:t>I think both the plans are feasible. They </a:t>
            </a:r>
            <a:r>
              <a:rPr lang="en-US" altLang="zh-CN" sz="2400" b="1" i="1" dirty="0" smtClean="0">
                <a:solidFill>
                  <a:schemeClr val="accent1"/>
                </a:solidFill>
              </a:rPr>
              <a:t>are well thought out</a:t>
            </a:r>
            <a:r>
              <a:rPr lang="en-US" altLang="zh-CN" sz="2400" i="1" dirty="0" smtClean="0">
                <a:solidFill>
                  <a:srgbClr val="FF0000"/>
                </a:solidFill>
              </a:rPr>
              <a:t> in that each plan contains details as to what to do and how to control the expenses. </a:t>
            </a:r>
            <a:r>
              <a:rPr lang="en-US" altLang="zh-CN" sz="2400" b="1" i="1" dirty="0" smtClean="0">
                <a:solidFill>
                  <a:schemeClr val="accent1"/>
                </a:solidFill>
              </a:rPr>
              <a:t>If I were to make the plan</a:t>
            </a:r>
            <a:r>
              <a:rPr lang="en-US" altLang="zh-CN" sz="2400" i="1" dirty="0" smtClean="0">
                <a:solidFill>
                  <a:srgbClr val="FF0000"/>
                </a:solidFill>
              </a:rPr>
              <a:t>, I would most possibly cut having dinner at the Indian restaurant from the first plan. I simply dislike Indian foods.</a:t>
            </a:r>
          </a:p>
        </p:txBody>
      </p:sp>
      <p:sp>
        <p:nvSpPr>
          <p:cNvPr id="14" name="TextBox 13"/>
          <p:cNvSpPr txBox="1"/>
          <p:nvPr/>
        </p:nvSpPr>
        <p:spPr>
          <a:xfrm>
            <a:off x="1142976" y="3035384"/>
            <a:ext cx="6858048" cy="830997"/>
          </a:xfrm>
          <a:prstGeom prst="rect">
            <a:avLst/>
          </a:prstGeom>
          <a:noFill/>
        </p:spPr>
        <p:txBody>
          <a:bodyPr wrap="square" rtlCol="0">
            <a:spAutoFit/>
          </a:bodyPr>
          <a:lstStyle/>
          <a:p>
            <a:pPr marL="216000" indent="-324000"/>
            <a:r>
              <a:rPr lang="en-US" altLang="zh-CN" sz="2400" dirty="0" smtClean="0"/>
              <a:t>1 What do you think of the two plans? Which things would you like / not like to do?</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lide(fromBottom)">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214554"/>
            <a:ext cx="7643866" cy="461665"/>
            <a:chOff x="857224" y="1500174"/>
            <a:chExt cx="7643866" cy="461665"/>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1" name="TextBox 10"/>
            <p:cNvSpPr txBox="1"/>
            <p:nvPr/>
          </p:nvSpPr>
          <p:spPr>
            <a:xfrm>
              <a:off x="1214414" y="1500174"/>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endParaRPr lang="zh-CN" altLang="en-US" sz="2400" dirty="0">
                <a:latin typeface="Arial" pitchFamily="34" charset="0"/>
                <a:cs typeface="Arial" pitchFamily="34" charset="0"/>
              </a:endParaRPr>
            </a:p>
          </p:txBody>
        </p:sp>
      </p:grpSp>
      <p:sp>
        <p:nvSpPr>
          <p:cNvPr id="7" name="TextBox 6"/>
          <p:cNvSpPr txBox="1"/>
          <p:nvPr/>
        </p:nvSpPr>
        <p:spPr>
          <a:xfrm>
            <a:off x="714348" y="1142984"/>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643050"/>
            <a:ext cx="3929090" cy="553998"/>
            <a:chOff x="714348" y="1714488"/>
            <a:chExt cx="3929090" cy="553998"/>
          </a:xfrm>
        </p:grpSpPr>
        <p:sp>
          <p:nvSpPr>
            <p:cNvPr id="8" name="TextBox 7"/>
            <p:cNvSpPr txBox="1"/>
            <p:nvPr/>
          </p:nvSpPr>
          <p:spPr>
            <a:xfrm>
              <a:off x="714348" y="1714488"/>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listen</a:t>
              </a:r>
              <a:endParaRPr lang="zh-CN" altLang="en-US" sz="3000" b="1" dirty="0"/>
            </a:p>
          </p:txBody>
        </p:sp>
        <p:sp>
          <p:nvSpPr>
            <p:cNvPr id="9" name="直角三角形 8"/>
            <p:cNvSpPr/>
            <p:nvPr/>
          </p:nvSpPr>
          <p:spPr>
            <a:xfrm rot="13554830">
              <a:off x="1887167" y="2081807"/>
              <a:ext cx="144000" cy="144000"/>
            </a:xfrm>
            <a:prstGeom prst="r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TextBox 14"/>
          <p:cNvSpPr txBox="1"/>
          <p:nvPr/>
        </p:nvSpPr>
        <p:spPr>
          <a:xfrm>
            <a:off x="1428728" y="3571876"/>
            <a:ext cx="6572296" cy="3046988"/>
          </a:xfrm>
          <a:prstGeom prst="rect">
            <a:avLst/>
          </a:prstGeom>
          <a:noFill/>
        </p:spPr>
        <p:txBody>
          <a:bodyPr wrap="square" rtlCol="0">
            <a:spAutoFit/>
          </a:bodyPr>
          <a:lstStyle/>
          <a:p>
            <a:r>
              <a:rPr lang="en-US" altLang="zh-CN" sz="2400" i="1" dirty="0" smtClean="0">
                <a:solidFill>
                  <a:srgbClr val="FF0000"/>
                </a:solidFill>
              </a:rPr>
              <a:t>I live in Shanghai. </a:t>
            </a:r>
            <a:r>
              <a:rPr lang="en-US" altLang="zh-CN" sz="2400" b="1" i="1" dirty="0" smtClean="0">
                <a:solidFill>
                  <a:schemeClr val="accent1"/>
                </a:solidFill>
              </a:rPr>
              <a:t>First of all </a:t>
            </a:r>
            <a:r>
              <a:rPr lang="en-US" altLang="zh-CN" sz="2400" i="1" dirty="0" smtClean="0">
                <a:solidFill>
                  <a:srgbClr val="FF0000"/>
                </a:solidFill>
              </a:rPr>
              <a:t>I’m going to </a:t>
            </a:r>
            <a:r>
              <a:rPr lang="en-US" altLang="zh-CN" sz="2400" i="1" dirty="0" err="1" smtClean="0">
                <a:solidFill>
                  <a:srgbClr val="FF0000"/>
                </a:solidFill>
              </a:rPr>
              <a:t>Yuyuan</a:t>
            </a:r>
            <a:r>
              <a:rPr lang="en-US" altLang="zh-CN" sz="2400" i="1" dirty="0" smtClean="0">
                <a:solidFill>
                  <a:srgbClr val="FF0000"/>
                </a:solidFill>
              </a:rPr>
              <a:t> Market, which is a lively market specializing in traditional Chinese arts and crafts. And I can also try some Shanghai Xiao Long </a:t>
            </a:r>
            <a:r>
              <a:rPr lang="en-US" altLang="zh-CN" sz="2400" i="1" dirty="0" err="1" smtClean="0">
                <a:solidFill>
                  <a:srgbClr val="FF0000"/>
                </a:solidFill>
              </a:rPr>
              <a:t>Bao</a:t>
            </a:r>
            <a:r>
              <a:rPr lang="en-US" altLang="zh-CN" sz="2400" i="1" dirty="0" smtClean="0">
                <a:solidFill>
                  <a:srgbClr val="FF0000"/>
                </a:solidFill>
              </a:rPr>
              <a:t>, which may cost me about 15 </a:t>
            </a:r>
            <a:r>
              <a:rPr lang="en-US" altLang="zh-CN" sz="2400" i="1" dirty="0" err="1" smtClean="0">
                <a:solidFill>
                  <a:srgbClr val="FF0000"/>
                </a:solidFill>
              </a:rPr>
              <a:t>yuan</a:t>
            </a:r>
            <a:r>
              <a:rPr lang="en-US" altLang="zh-CN" sz="2400" i="1" dirty="0" smtClean="0">
                <a:solidFill>
                  <a:srgbClr val="FF0000"/>
                </a:solidFill>
              </a:rPr>
              <a:t>. </a:t>
            </a:r>
            <a:r>
              <a:rPr lang="en-US" altLang="zh-CN" sz="2400" b="1" i="1" dirty="0" smtClean="0">
                <a:solidFill>
                  <a:schemeClr val="accent1"/>
                </a:solidFill>
              </a:rPr>
              <a:t>Then</a:t>
            </a:r>
            <a:r>
              <a:rPr lang="en-US" altLang="zh-CN" sz="2400" i="1" dirty="0" smtClean="0">
                <a:solidFill>
                  <a:srgbClr val="FF0000"/>
                </a:solidFill>
              </a:rPr>
              <a:t> I’m going to Nanjing Road Pedestrian Street by bus, which offers all-in-one shopping malls and spectacular night views. </a:t>
            </a:r>
            <a:r>
              <a:rPr lang="en-US" altLang="zh-CN" sz="2400" b="1" i="1" dirty="0" smtClean="0">
                <a:solidFill>
                  <a:schemeClr val="accent1"/>
                </a:solidFill>
              </a:rPr>
              <a:t>After that</a:t>
            </a:r>
            <a:r>
              <a:rPr lang="en-US" altLang="zh-CN" sz="2400" i="1" dirty="0" smtClean="0">
                <a:solidFill>
                  <a:srgbClr val="FF0000"/>
                </a:solidFill>
              </a:rPr>
              <a:t> I’m going back to school by taking the subway. </a:t>
            </a:r>
          </a:p>
        </p:txBody>
      </p:sp>
      <p:sp>
        <p:nvSpPr>
          <p:cNvPr id="14" name="TextBox 13"/>
          <p:cNvSpPr txBox="1"/>
          <p:nvPr/>
        </p:nvSpPr>
        <p:spPr>
          <a:xfrm>
            <a:off x="1142976" y="2714620"/>
            <a:ext cx="6858048" cy="830997"/>
          </a:xfrm>
          <a:prstGeom prst="rect">
            <a:avLst/>
          </a:prstGeom>
          <a:noFill/>
        </p:spPr>
        <p:txBody>
          <a:bodyPr wrap="square" rtlCol="0">
            <a:spAutoFit/>
          </a:bodyPr>
          <a:lstStyle/>
          <a:p>
            <a:pPr marL="216000" indent="-324000"/>
            <a:r>
              <a:rPr lang="en-US" altLang="zh-CN" sz="2400" dirty="0" smtClean="0"/>
              <a:t>2 How will you spend an evening out in your city with no more than 30 </a:t>
            </a:r>
            <a:r>
              <a:rPr lang="en-US" altLang="zh-CN" sz="2400" dirty="0" err="1" smtClean="0"/>
              <a:t>yuan</a:t>
            </a:r>
            <a:r>
              <a:rPr lang="en-US" altLang="zh-CN" sz="24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Bottom)">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0" y="3714752"/>
            <a:ext cx="9144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42" name="圆角矩形 41"/>
          <p:cNvSpPr/>
          <p:nvPr/>
        </p:nvSpPr>
        <p:spPr>
          <a:xfrm>
            <a:off x="642910"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2" action="ppaction://hlinksldjump"/>
              </a:rPr>
              <a:t>Sharing</a:t>
            </a:r>
            <a:endParaRPr lang="zh-CN" altLang="en-US" sz="3200" b="1" dirty="0" smtClean="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3357554"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3" action="ppaction://hlinksldjump"/>
              </a:rPr>
              <a:t>Listening</a:t>
            </a:r>
            <a:endParaRPr lang="en-US" altLang="zh-CN" sz="3200" b="1" dirty="0" smtClean="0">
              <a:solidFill>
                <a:schemeClr val="tx1"/>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6072198" y="3000372"/>
            <a:ext cx="2214607"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4" action="ppaction://hlinksldjump"/>
              </a:rPr>
              <a:t>Viewing</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44"/>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814393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Read the program information below and answer the questions.</a:t>
              </a:r>
            </a:p>
          </p:txBody>
        </p:sp>
      </p:gr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BEFORE</a:t>
              </a:r>
              <a:r>
                <a:rPr lang="en-US" altLang="zh-CN" sz="3000" b="1" dirty="0" smtClean="0"/>
                <a:t>    you view</a:t>
              </a:r>
              <a:endParaRPr lang="zh-CN" altLang="en-US" sz="3000" b="1" dirty="0"/>
            </a:p>
          </p:txBody>
        </p:sp>
        <p:sp>
          <p:nvSpPr>
            <p:cNvPr id="9" name="直角三角形 8"/>
            <p:cNvSpPr/>
            <p:nvPr/>
          </p:nvSpPr>
          <p:spPr>
            <a:xfrm rot="13554830">
              <a:off x="207766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矩形 14"/>
          <p:cNvSpPr/>
          <p:nvPr/>
        </p:nvSpPr>
        <p:spPr>
          <a:xfrm>
            <a:off x="1214414" y="3357562"/>
            <a:ext cx="6858048" cy="3785652"/>
          </a:xfrm>
          <a:prstGeom prst="rect">
            <a:avLst/>
          </a:prstGeom>
        </p:spPr>
        <p:txBody>
          <a:bodyPr wrap="square">
            <a:spAutoFit/>
          </a:bodyPr>
          <a:lstStyle/>
          <a:p>
            <a:r>
              <a:rPr lang="en-US" altLang="zh-CN" sz="2400" dirty="0" smtClean="0"/>
              <a:t>1 What do you know about Barcelona in Spain?</a:t>
            </a:r>
          </a:p>
          <a:p>
            <a:endParaRPr lang="en-US" altLang="zh-CN" sz="2400" i="1" dirty="0" smtClean="0">
              <a:solidFill>
                <a:srgbClr val="FF0000"/>
              </a:solidFill>
            </a:endParaRPr>
          </a:p>
          <a:p>
            <a:pPr marL="180000" indent="-324000"/>
            <a:r>
              <a:rPr lang="en-US" altLang="zh-CN" sz="2400" i="1" dirty="0" smtClean="0">
                <a:solidFill>
                  <a:srgbClr val="FF0000"/>
                </a:solidFill>
              </a:rPr>
              <a:t>   I don’t know much about Barcelona. I just know it’s a popular tourist attraction in Spain, and it hosted the highly successful 1992 Summer Olympics and several matches during the 1982 FIFA World Cup. </a:t>
            </a:r>
          </a:p>
          <a:p>
            <a:endParaRPr lang="en-US" altLang="zh-CN" sz="2400" dirty="0" smtClean="0"/>
          </a:p>
          <a:p>
            <a:endParaRPr lang="en-US" altLang="zh-CN" sz="2400" dirty="0" smtClean="0"/>
          </a:p>
          <a:p>
            <a:endParaRPr lang="en-US" altLang="zh-CN" sz="2400" dirty="0" smtClean="0"/>
          </a:p>
          <a:p>
            <a:endParaRPr lang="en-US" altLang="zh-CN"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20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slide(fromBottom)">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814393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Read the program information below and answer the questions.</a:t>
              </a:r>
            </a:p>
          </p:txBody>
        </p:sp>
      </p:gr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BEFORE</a:t>
              </a:r>
              <a:r>
                <a:rPr lang="en-US" altLang="zh-CN" sz="3000" b="1" dirty="0" smtClean="0"/>
                <a:t>    you view</a:t>
              </a:r>
              <a:endParaRPr lang="zh-CN" altLang="en-US" sz="3000" b="1" dirty="0"/>
            </a:p>
          </p:txBody>
        </p:sp>
        <p:sp>
          <p:nvSpPr>
            <p:cNvPr id="9" name="直角三角形 8"/>
            <p:cNvSpPr/>
            <p:nvPr/>
          </p:nvSpPr>
          <p:spPr>
            <a:xfrm rot="13554830">
              <a:off x="207766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矩形 14"/>
          <p:cNvSpPr/>
          <p:nvPr/>
        </p:nvSpPr>
        <p:spPr>
          <a:xfrm>
            <a:off x="1214414" y="3357562"/>
            <a:ext cx="6858048" cy="4154984"/>
          </a:xfrm>
          <a:prstGeom prst="rect">
            <a:avLst/>
          </a:prstGeom>
        </p:spPr>
        <p:txBody>
          <a:bodyPr wrap="square">
            <a:spAutoFit/>
          </a:bodyPr>
          <a:lstStyle/>
          <a:p>
            <a:r>
              <a:rPr lang="en-US" altLang="zh-CN" sz="2400" dirty="0" smtClean="0"/>
              <a:t>2 Would you like to go there? Why or why not?</a:t>
            </a:r>
          </a:p>
          <a:p>
            <a:endParaRPr lang="en-US" altLang="zh-CN" sz="2400" i="1" dirty="0" smtClean="0">
              <a:solidFill>
                <a:srgbClr val="FF0000"/>
              </a:solidFill>
            </a:endParaRPr>
          </a:p>
          <a:p>
            <a:pPr marL="180000" indent="-324000"/>
            <a:r>
              <a:rPr lang="en-US" altLang="zh-CN" sz="2400" i="1" dirty="0" smtClean="0">
                <a:solidFill>
                  <a:srgbClr val="FF0000"/>
                </a:solidFill>
              </a:rPr>
              <a:t>   Yes, I would like to go there very much, because it is said to be one of the most beautiful cities in the world, and is viewed as the “Paris of Spain” by many people. </a:t>
            </a:r>
          </a:p>
          <a:p>
            <a:r>
              <a:rPr lang="en-US" altLang="zh-CN" sz="2400" i="1" dirty="0" smtClean="0">
                <a:solidFill>
                  <a:srgbClr val="FF0000"/>
                </a:solidFill>
              </a:rPr>
              <a:t> </a:t>
            </a:r>
          </a:p>
          <a:p>
            <a:endParaRPr lang="en-US" altLang="zh-CN" sz="2400" dirty="0" smtClean="0"/>
          </a:p>
          <a:p>
            <a:endParaRPr lang="en-US" altLang="zh-CN" sz="2400" dirty="0" smtClean="0"/>
          </a:p>
          <a:p>
            <a:endParaRPr lang="en-US" altLang="zh-CN" sz="2400" dirty="0" smtClean="0"/>
          </a:p>
          <a:p>
            <a:endParaRPr lang="en-US" altLang="zh-CN"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20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slide(fromBottom)">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8143932" cy="476912"/>
            <a:chOff x="857224" y="1500174"/>
            <a:chExt cx="7072362" cy="476912"/>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1" name="TextBox 10"/>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1 and fill in the blanks.</a:t>
              </a:r>
            </a:p>
          </p:txBody>
        </p:sp>
      </p:gr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9" name="直角三角形 8"/>
            <p:cNvSpPr/>
            <p:nvPr/>
          </p:nvSpPr>
          <p:spPr>
            <a:xfrm rot="13554830">
              <a:off x="181572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矩形 14"/>
          <p:cNvSpPr/>
          <p:nvPr/>
        </p:nvSpPr>
        <p:spPr>
          <a:xfrm>
            <a:off x="1214414" y="3192378"/>
            <a:ext cx="6858048" cy="4154984"/>
          </a:xfrm>
          <a:prstGeom prst="rect">
            <a:avLst/>
          </a:prstGeom>
        </p:spPr>
        <p:txBody>
          <a:bodyPr wrap="square">
            <a:spAutoFit/>
          </a:bodyPr>
          <a:lstStyle/>
          <a:p>
            <a:r>
              <a:rPr lang="en-US" altLang="zh-CN" sz="2400" dirty="0" smtClean="0">
                <a:solidFill>
                  <a:srgbClr val="FF0000"/>
                </a:solidFill>
              </a:rPr>
              <a:t>1) </a:t>
            </a:r>
            <a:r>
              <a:rPr lang="en-US" altLang="zh-CN" sz="2400" i="1" dirty="0" smtClean="0">
                <a:solidFill>
                  <a:srgbClr val="FF0000"/>
                </a:solidFill>
              </a:rPr>
              <a:t>sightseeing</a:t>
            </a:r>
          </a:p>
          <a:p>
            <a:r>
              <a:rPr lang="en-US" altLang="zh-CN" sz="2400" dirty="0" smtClean="0">
                <a:solidFill>
                  <a:srgbClr val="FF0000"/>
                </a:solidFill>
              </a:rPr>
              <a:t>2) </a:t>
            </a:r>
            <a:r>
              <a:rPr lang="en-US" altLang="zh-CN" sz="2400" i="1" dirty="0" smtClean="0">
                <a:solidFill>
                  <a:srgbClr val="FF0000"/>
                </a:solidFill>
              </a:rPr>
              <a:t>beach</a:t>
            </a:r>
          </a:p>
          <a:p>
            <a:r>
              <a:rPr lang="en-US" altLang="zh-CN" sz="2400" dirty="0" smtClean="0">
                <a:solidFill>
                  <a:srgbClr val="FF0000"/>
                </a:solidFill>
              </a:rPr>
              <a:t>3) </a:t>
            </a:r>
            <a:r>
              <a:rPr lang="en-US" altLang="zh-CN" sz="2400" i="1" dirty="0" smtClean="0">
                <a:solidFill>
                  <a:srgbClr val="FF0000"/>
                </a:solidFill>
              </a:rPr>
              <a:t>get away from</a:t>
            </a:r>
          </a:p>
          <a:p>
            <a:r>
              <a:rPr lang="en-US" altLang="zh-CN" sz="2400" dirty="0" smtClean="0">
                <a:solidFill>
                  <a:srgbClr val="FF0000"/>
                </a:solidFill>
              </a:rPr>
              <a:t>4) </a:t>
            </a:r>
            <a:r>
              <a:rPr lang="en-US" altLang="zh-CN" sz="2400" i="1" dirty="0" smtClean="0">
                <a:solidFill>
                  <a:srgbClr val="FF0000"/>
                </a:solidFill>
              </a:rPr>
              <a:t>relaxing</a:t>
            </a:r>
          </a:p>
          <a:p>
            <a:r>
              <a:rPr lang="en-US" altLang="zh-CN" sz="2400" dirty="0" smtClean="0">
                <a:solidFill>
                  <a:srgbClr val="FF0000"/>
                </a:solidFill>
              </a:rPr>
              <a:t>5) </a:t>
            </a:r>
            <a:r>
              <a:rPr lang="en-US" altLang="zh-CN" sz="2400" i="1" dirty="0" smtClean="0">
                <a:solidFill>
                  <a:srgbClr val="FF0000"/>
                </a:solidFill>
              </a:rPr>
              <a:t>a dozen</a:t>
            </a:r>
          </a:p>
          <a:p>
            <a:r>
              <a:rPr lang="en-US" altLang="zh-CN" sz="2400" dirty="0" smtClean="0">
                <a:solidFill>
                  <a:srgbClr val="FF0000"/>
                </a:solidFill>
              </a:rPr>
              <a:t>6) </a:t>
            </a:r>
            <a:r>
              <a:rPr lang="en-US" altLang="zh-CN" sz="2400" i="1" dirty="0" smtClean="0">
                <a:solidFill>
                  <a:srgbClr val="FF0000"/>
                </a:solidFill>
              </a:rPr>
              <a:t>fantastic</a:t>
            </a:r>
          </a:p>
          <a:p>
            <a:r>
              <a:rPr lang="en-US" altLang="zh-CN" sz="2400" dirty="0" smtClean="0">
                <a:solidFill>
                  <a:srgbClr val="FF0000"/>
                </a:solidFill>
              </a:rPr>
              <a:t>7) </a:t>
            </a:r>
            <a:r>
              <a:rPr lang="en-US" altLang="zh-CN" sz="2400" i="1" dirty="0" smtClean="0">
                <a:solidFill>
                  <a:srgbClr val="FF0000"/>
                </a:solidFill>
              </a:rPr>
              <a:t>attitude</a:t>
            </a:r>
          </a:p>
          <a:p>
            <a:r>
              <a:rPr lang="en-US" altLang="zh-CN" sz="2400" dirty="0" smtClean="0">
                <a:solidFill>
                  <a:srgbClr val="FF0000"/>
                </a:solidFill>
              </a:rPr>
              <a:t>8) </a:t>
            </a:r>
            <a:r>
              <a:rPr lang="en-US" altLang="zh-CN" sz="2400" i="1" dirty="0" smtClean="0">
                <a:solidFill>
                  <a:srgbClr val="FF0000"/>
                </a:solidFill>
              </a:rPr>
              <a:t>perfect </a:t>
            </a:r>
          </a:p>
          <a:p>
            <a:endParaRPr lang="en-US" altLang="zh-CN" sz="2400" dirty="0" smtClean="0"/>
          </a:p>
          <a:p>
            <a:endParaRPr lang="en-US" altLang="zh-CN" sz="2400" dirty="0" smtClean="0"/>
          </a:p>
          <a:p>
            <a:endParaRPr lang="en-US" altLang="zh-CN"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slide(fromBottom)">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slide(fromBottom)">
                                      <p:cBhvr>
                                        <p:cTn id="17" dur="500"/>
                                        <p:tgtEl>
                                          <p:spTgt spid="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Effect transition="in" filter="slide(fromBottom)">
                                      <p:cBhvr>
                                        <p:cTn id="22" dur="500"/>
                                        <p:tgtEl>
                                          <p:spTgt spid="1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Effect transition="in" filter="slide(fromBottom)">
                                      <p:cBhvr>
                                        <p:cTn id="27" dur="500"/>
                                        <p:tgtEl>
                                          <p:spTgt spid="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slide(fromBottom)">
                                      <p:cBhvr>
                                        <p:cTn id="32" dur="500"/>
                                        <p:tgtEl>
                                          <p:spTgt spid="1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5">
                                            <p:txEl>
                                              <p:pRg st="5" end="5"/>
                                            </p:txEl>
                                          </p:spTgt>
                                        </p:tgtEl>
                                        <p:attrNameLst>
                                          <p:attrName>style.visibility</p:attrName>
                                        </p:attrNameLst>
                                      </p:cBhvr>
                                      <p:to>
                                        <p:strVal val="visible"/>
                                      </p:to>
                                    </p:set>
                                    <p:animEffect transition="in" filter="slide(fromBottom)">
                                      <p:cBhvr>
                                        <p:cTn id="37" dur="500"/>
                                        <p:tgtEl>
                                          <p:spTgt spid="1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5">
                                            <p:txEl>
                                              <p:pRg st="6" end="6"/>
                                            </p:txEl>
                                          </p:spTgt>
                                        </p:tgtEl>
                                        <p:attrNameLst>
                                          <p:attrName>style.visibility</p:attrName>
                                        </p:attrNameLst>
                                      </p:cBhvr>
                                      <p:to>
                                        <p:strVal val="visible"/>
                                      </p:to>
                                    </p:set>
                                    <p:animEffect transition="in" filter="slide(fromBottom)">
                                      <p:cBhvr>
                                        <p:cTn id="42" dur="500"/>
                                        <p:tgtEl>
                                          <p:spTgt spid="1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15">
                                            <p:txEl>
                                              <p:pRg st="7" end="7"/>
                                            </p:txEl>
                                          </p:spTgt>
                                        </p:tgtEl>
                                        <p:attrNameLst>
                                          <p:attrName>style.visibility</p:attrName>
                                        </p:attrNameLst>
                                      </p:cBhvr>
                                      <p:to>
                                        <p:strVal val="visible"/>
                                      </p:to>
                                    </p:set>
                                    <p:animEffect transition="in" filter="slide(fromBottom)">
                                      <p:cBhvr>
                                        <p:cTn id="47"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5"/>
          <p:cNvGrpSpPr/>
          <p:nvPr/>
        </p:nvGrpSpPr>
        <p:grpSpPr>
          <a:xfrm>
            <a:off x="1643042" y="4786322"/>
            <a:ext cx="7286676" cy="857256"/>
            <a:chOff x="2428860" y="1835383"/>
            <a:chExt cx="4643470" cy="593485"/>
          </a:xfrm>
        </p:grpSpPr>
        <p:sp>
          <p:nvSpPr>
            <p:cNvPr id="47" name="矩形 46"/>
            <p:cNvSpPr/>
            <p:nvPr/>
          </p:nvSpPr>
          <p:spPr>
            <a:xfrm>
              <a:off x="3044260" y="1835383"/>
              <a:ext cx="4028070"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plan a perfect day</a:t>
              </a:r>
            </a:p>
          </p:txBody>
        </p:sp>
        <p:sp>
          <p:nvSpPr>
            <p:cNvPr id="49" name="矩形 48"/>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4</a:t>
              </a:r>
              <a:endParaRPr lang="zh-CN" altLang="en-US" sz="2400" dirty="0">
                <a:solidFill>
                  <a:schemeClr val="tx1"/>
                </a:solidFill>
              </a:endParaRPr>
            </a:p>
          </p:txBody>
        </p:sp>
      </p:grpSp>
      <p:sp>
        <p:nvSpPr>
          <p:cNvPr id="4" name="矩形 3"/>
          <p:cNvSpPr/>
          <p:nvPr/>
        </p:nvSpPr>
        <p:spPr>
          <a:xfrm>
            <a:off x="0" y="0"/>
            <a:ext cx="9144000" cy="114298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Learning objectives</a:t>
            </a:r>
            <a:endParaRPr lang="zh-CN" altLang="en-US" sz="4800" b="1" dirty="0">
              <a:solidFill>
                <a:schemeClr val="tx1"/>
              </a:solidFill>
              <a:latin typeface="+mj-lt"/>
              <a:ea typeface="微软雅黑" panose="020B0503020204020204" pitchFamily="34" charset="-122"/>
            </a:endParaRPr>
          </a:p>
        </p:txBody>
      </p:sp>
      <p:grpSp>
        <p:nvGrpSpPr>
          <p:cNvPr id="3" name="组合 34"/>
          <p:cNvGrpSpPr/>
          <p:nvPr/>
        </p:nvGrpSpPr>
        <p:grpSpPr>
          <a:xfrm>
            <a:off x="1643042" y="1785926"/>
            <a:ext cx="7286676" cy="857256"/>
            <a:chOff x="2428860" y="1835383"/>
            <a:chExt cx="4643470" cy="593485"/>
          </a:xfrm>
        </p:grpSpPr>
        <p:sp>
          <p:nvSpPr>
            <p:cNvPr id="31" name="矩形 30"/>
            <p:cNvSpPr/>
            <p:nvPr/>
          </p:nvSpPr>
          <p:spPr>
            <a:xfrm>
              <a:off x="3044260" y="1835383"/>
              <a:ext cx="4028070"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Talk about leisure activities</a:t>
              </a:r>
            </a:p>
          </p:txBody>
        </p:sp>
        <p:sp>
          <p:nvSpPr>
            <p:cNvPr id="33" name="矩形 32"/>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1</a:t>
              </a:r>
              <a:endParaRPr lang="zh-CN" altLang="en-US" sz="2400" dirty="0">
                <a:solidFill>
                  <a:schemeClr val="tx1"/>
                </a:solidFill>
              </a:endParaRPr>
            </a:p>
          </p:txBody>
        </p:sp>
      </p:grpSp>
      <p:grpSp>
        <p:nvGrpSpPr>
          <p:cNvPr id="5" name="组合 35"/>
          <p:cNvGrpSpPr/>
          <p:nvPr/>
        </p:nvGrpSpPr>
        <p:grpSpPr>
          <a:xfrm>
            <a:off x="1643042" y="2786058"/>
            <a:ext cx="7286676" cy="857256"/>
            <a:chOff x="2428860" y="1835383"/>
            <a:chExt cx="4643470" cy="593485"/>
          </a:xfrm>
        </p:grpSpPr>
        <p:sp>
          <p:nvSpPr>
            <p:cNvPr id="38" name="矩形 37"/>
            <p:cNvSpPr/>
            <p:nvPr/>
          </p:nvSpPr>
          <p:spPr>
            <a:xfrm>
              <a:off x="3044260" y="1835383"/>
              <a:ext cx="4028070"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Listen for information about plans</a:t>
              </a:r>
            </a:p>
          </p:txBody>
        </p:sp>
        <p:sp>
          <p:nvSpPr>
            <p:cNvPr id="39" name="矩形 38"/>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2</a:t>
              </a:r>
              <a:endParaRPr lang="zh-CN" altLang="en-US" sz="2400" dirty="0">
                <a:solidFill>
                  <a:schemeClr val="tx1"/>
                </a:solidFill>
              </a:endParaRPr>
            </a:p>
          </p:txBody>
        </p:sp>
      </p:grpSp>
      <p:grpSp>
        <p:nvGrpSpPr>
          <p:cNvPr id="6" name="组合 41"/>
          <p:cNvGrpSpPr/>
          <p:nvPr/>
        </p:nvGrpSpPr>
        <p:grpSpPr>
          <a:xfrm>
            <a:off x="1643042" y="3786190"/>
            <a:ext cx="7286676" cy="857256"/>
            <a:chOff x="2428860" y="1835383"/>
            <a:chExt cx="4643470" cy="593485"/>
          </a:xfrm>
        </p:grpSpPr>
        <p:sp>
          <p:nvSpPr>
            <p:cNvPr id="43" name="矩形 42"/>
            <p:cNvSpPr/>
            <p:nvPr/>
          </p:nvSpPr>
          <p:spPr>
            <a:xfrm>
              <a:off x="3044260" y="1835383"/>
              <a:ext cx="4028070"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Manage phone problems</a:t>
              </a:r>
            </a:p>
          </p:txBody>
        </p:sp>
        <p:sp>
          <p:nvSpPr>
            <p:cNvPr id="45" name="矩形 44"/>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3</a:t>
              </a:r>
              <a:endParaRPr lang="zh-CN" altLang="en-US" sz="2400" dirty="0">
                <a:solidFill>
                  <a:schemeClr val="tx1"/>
                </a:solidFill>
              </a:endParaRPr>
            </a:p>
          </p:txBody>
        </p:sp>
      </p:grpSp>
      <p:pic>
        <p:nvPicPr>
          <p:cNvPr id="15" name="图片 14"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857224" y="2380584"/>
            <a:ext cx="7572428" cy="846244"/>
            <a:chOff x="857224" y="1500174"/>
            <a:chExt cx="7572428"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15421"/>
              <a:ext cx="7215238" cy="830997"/>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2 and choose the activities that the presenter suggests for the perfect day in Barcelona.</a:t>
              </a:r>
            </a:p>
          </p:txBody>
        </p:sp>
      </p:gr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9" name="直角三角形 8"/>
            <p:cNvSpPr/>
            <p:nvPr/>
          </p:nvSpPr>
          <p:spPr>
            <a:xfrm rot="13554830">
              <a:off x="189785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3" name="TextBox 12"/>
          <p:cNvSpPr txBox="1"/>
          <p:nvPr/>
        </p:nvSpPr>
        <p:spPr>
          <a:xfrm>
            <a:off x="1142976" y="3571876"/>
            <a:ext cx="6715172" cy="2308324"/>
          </a:xfrm>
          <a:prstGeom prst="rect">
            <a:avLst/>
          </a:prstGeom>
          <a:noFill/>
        </p:spPr>
        <p:txBody>
          <a:bodyPr wrap="square" rtlCol="0">
            <a:spAutoFit/>
          </a:bodyPr>
          <a:lstStyle/>
          <a:p>
            <a:r>
              <a:rPr lang="pt-BR" altLang="zh-CN" sz="2400" i="1" dirty="0" smtClean="0">
                <a:solidFill>
                  <a:srgbClr val="FF0000"/>
                </a:solidFill>
              </a:rPr>
              <a:t>10:00</a:t>
            </a:r>
          </a:p>
          <a:p>
            <a:r>
              <a:rPr lang="pt-BR" altLang="zh-CN" sz="2400" i="1" dirty="0" smtClean="0">
                <a:solidFill>
                  <a:srgbClr val="FF0000"/>
                </a:solidFill>
              </a:rPr>
              <a:t>11:00  </a:t>
            </a:r>
          </a:p>
          <a:p>
            <a:r>
              <a:rPr lang="pt-BR" altLang="zh-CN" sz="2400" i="1" dirty="0" smtClean="0">
                <a:solidFill>
                  <a:srgbClr val="FF0000"/>
                </a:solidFill>
              </a:rPr>
              <a:t>13:00  </a:t>
            </a:r>
          </a:p>
          <a:p>
            <a:r>
              <a:rPr lang="pt-BR" altLang="zh-CN" sz="2400" i="1" dirty="0" smtClean="0">
                <a:solidFill>
                  <a:srgbClr val="FF0000"/>
                </a:solidFill>
              </a:rPr>
              <a:t>16:00  </a:t>
            </a:r>
          </a:p>
          <a:p>
            <a:r>
              <a:rPr lang="pt-BR" altLang="zh-CN" sz="2400" i="1" dirty="0" smtClean="0">
                <a:solidFill>
                  <a:srgbClr val="FF0000"/>
                </a:solidFill>
              </a:rPr>
              <a:t>18:00  </a:t>
            </a:r>
          </a:p>
          <a:p>
            <a:r>
              <a:rPr lang="pt-BR" altLang="zh-CN" sz="2400" i="1" dirty="0" smtClean="0">
                <a:solidFill>
                  <a:srgbClr val="FF0000"/>
                </a:solidFill>
              </a:rPr>
              <a:t>22:00  </a:t>
            </a:r>
          </a:p>
        </p:txBody>
      </p:sp>
      <p:sp>
        <p:nvSpPr>
          <p:cNvPr id="15" name="TextBox 14"/>
          <p:cNvSpPr txBox="1"/>
          <p:nvPr/>
        </p:nvSpPr>
        <p:spPr>
          <a:xfrm>
            <a:off x="2143108" y="4286256"/>
            <a:ext cx="428628" cy="461665"/>
          </a:xfrm>
          <a:prstGeom prst="rect">
            <a:avLst/>
          </a:prstGeom>
          <a:noFill/>
        </p:spPr>
        <p:txBody>
          <a:bodyPr wrap="square" rtlCol="0">
            <a:spAutoFit/>
          </a:bodyPr>
          <a:lstStyle/>
          <a:p>
            <a:r>
              <a:rPr lang="pt-BR" altLang="zh-CN" sz="2400" i="1" dirty="0" smtClean="0">
                <a:solidFill>
                  <a:srgbClr val="FF0000"/>
                </a:solidFill>
              </a:rPr>
              <a:t>a</a:t>
            </a:r>
            <a:endParaRPr lang="zh-CN" altLang="en-US" sz="2400" dirty="0"/>
          </a:p>
        </p:txBody>
      </p:sp>
      <p:sp>
        <p:nvSpPr>
          <p:cNvPr id="16" name="TextBox 15"/>
          <p:cNvSpPr txBox="1"/>
          <p:nvPr/>
        </p:nvSpPr>
        <p:spPr>
          <a:xfrm>
            <a:off x="2143108" y="3571876"/>
            <a:ext cx="428628" cy="461665"/>
          </a:xfrm>
          <a:prstGeom prst="rect">
            <a:avLst/>
          </a:prstGeom>
          <a:noFill/>
        </p:spPr>
        <p:txBody>
          <a:bodyPr wrap="square" rtlCol="0">
            <a:spAutoFit/>
          </a:bodyPr>
          <a:lstStyle/>
          <a:p>
            <a:r>
              <a:rPr lang="pt-BR" altLang="zh-CN" sz="2400" i="1" dirty="0" smtClean="0">
                <a:solidFill>
                  <a:srgbClr val="FF0000"/>
                </a:solidFill>
              </a:rPr>
              <a:t>b</a:t>
            </a:r>
            <a:endParaRPr lang="zh-CN" altLang="en-US" sz="2400" dirty="0"/>
          </a:p>
        </p:txBody>
      </p:sp>
      <p:sp>
        <p:nvSpPr>
          <p:cNvPr id="17" name="TextBox 16"/>
          <p:cNvSpPr txBox="1"/>
          <p:nvPr/>
        </p:nvSpPr>
        <p:spPr>
          <a:xfrm>
            <a:off x="2143108" y="3929066"/>
            <a:ext cx="428628" cy="461665"/>
          </a:xfrm>
          <a:prstGeom prst="rect">
            <a:avLst/>
          </a:prstGeom>
          <a:noFill/>
        </p:spPr>
        <p:txBody>
          <a:bodyPr wrap="square" rtlCol="0">
            <a:spAutoFit/>
          </a:bodyPr>
          <a:lstStyle/>
          <a:p>
            <a:r>
              <a:rPr lang="pt-BR" altLang="zh-CN" sz="2400" i="1" dirty="0" smtClean="0">
                <a:solidFill>
                  <a:srgbClr val="FF0000"/>
                </a:solidFill>
              </a:rPr>
              <a:t>a</a:t>
            </a:r>
            <a:endParaRPr lang="zh-CN" altLang="en-US" sz="2400" dirty="0"/>
          </a:p>
        </p:txBody>
      </p:sp>
      <p:sp>
        <p:nvSpPr>
          <p:cNvPr id="18" name="TextBox 17"/>
          <p:cNvSpPr txBox="1"/>
          <p:nvPr/>
        </p:nvSpPr>
        <p:spPr>
          <a:xfrm>
            <a:off x="2143108" y="5417122"/>
            <a:ext cx="428628" cy="461665"/>
          </a:xfrm>
          <a:prstGeom prst="rect">
            <a:avLst/>
          </a:prstGeom>
          <a:noFill/>
        </p:spPr>
        <p:txBody>
          <a:bodyPr wrap="square" rtlCol="0">
            <a:spAutoFit/>
          </a:bodyPr>
          <a:lstStyle/>
          <a:p>
            <a:r>
              <a:rPr lang="pt-BR" altLang="zh-CN" sz="2400" i="1" dirty="0" smtClean="0">
                <a:solidFill>
                  <a:srgbClr val="FF0000"/>
                </a:solidFill>
              </a:rPr>
              <a:t>b</a:t>
            </a:r>
            <a:endParaRPr lang="zh-CN" altLang="en-US" sz="2400" dirty="0"/>
          </a:p>
        </p:txBody>
      </p:sp>
      <p:sp>
        <p:nvSpPr>
          <p:cNvPr id="19" name="TextBox 18"/>
          <p:cNvSpPr txBox="1"/>
          <p:nvPr/>
        </p:nvSpPr>
        <p:spPr>
          <a:xfrm>
            <a:off x="2143108" y="4643446"/>
            <a:ext cx="428628" cy="461665"/>
          </a:xfrm>
          <a:prstGeom prst="rect">
            <a:avLst/>
          </a:prstGeom>
          <a:noFill/>
        </p:spPr>
        <p:txBody>
          <a:bodyPr wrap="square" rtlCol="0">
            <a:spAutoFit/>
          </a:bodyPr>
          <a:lstStyle/>
          <a:p>
            <a:r>
              <a:rPr lang="pt-BR" altLang="zh-CN" sz="2400" i="1" dirty="0" smtClean="0">
                <a:solidFill>
                  <a:srgbClr val="FF0000"/>
                </a:solidFill>
              </a:rPr>
              <a:t>b</a:t>
            </a:r>
            <a:endParaRPr lang="zh-CN" altLang="en-US" sz="2400" dirty="0"/>
          </a:p>
        </p:txBody>
      </p:sp>
      <p:sp>
        <p:nvSpPr>
          <p:cNvPr id="20" name="TextBox 19"/>
          <p:cNvSpPr txBox="1"/>
          <p:nvPr/>
        </p:nvSpPr>
        <p:spPr>
          <a:xfrm>
            <a:off x="2143108" y="5000636"/>
            <a:ext cx="428628" cy="461665"/>
          </a:xfrm>
          <a:prstGeom prst="rect">
            <a:avLst/>
          </a:prstGeom>
          <a:noFill/>
        </p:spPr>
        <p:txBody>
          <a:bodyPr wrap="square" rtlCol="0">
            <a:spAutoFit/>
          </a:bodyPr>
          <a:lstStyle/>
          <a:p>
            <a:r>
              <a:rPr lang="pt-BR" altLang="zh-CN" sz="2400" i="1" dirty="0" smtClean="0">
                <a:solidFill>
                  <a:srgbClr val="FF0000"/>
                </a:solidFill>
              </a:rPr>
              <a:t>a</a:t>
            </a:r>
            <a:endParaRPr lang="zh-CN" altLang="en-US" sz="2400" dirty="0"/>
          </a:p>
        </p:txBody>
      </p:sp>
      <p:pic>
        <p:nvPicPr>
          <p:cNvPr id="21" name="图片 20" descr="tpgrm-cwe6374.jpg"/>
          <p:cNvPicPr>
            <a:picLocks noChangeAspect="1"/>
          </p:cNvPicPr>
          <p:nvPr/>
        </p:nvPicPr>
        <p:blipFill>
          <a:blip r:embed="rId4"/>
          <a:stretch>
            <a:fillRect/>
          </a:stretch>
        </p:blipFill>
        <p:spPr>
          <a:xfrm>
            <a:off x="4215079" y="3357562"/>
            <a:ext cx="2499791" cy="3470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2000"/>
                                        <p:tgtEl>
                                          <p:spTgt spid="1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000"/>
                                        <p:tgtEl>
                                          <p:spTgt spid="1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2000"/>
                                        <p:tgtEl>
                                          <p:spTgt spid="1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2000"/>
                                        <p:tgtEl>
                                          <p:spTgt spid="1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2000"/>
                                        <p:tgtEl>
                                          <p:spTgt spid="1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20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lide(fromBottom)">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slide(fromBottom)">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slide(fromBottom)">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slide(fromBottom)">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slide(fromBottom)">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slide(fromBottom)">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5" grpId="0"/>
      <p:bldP spid="16" grpId="0"/>
      <p:bldP spid="17" grpId="0"/>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857224" y="2380584"/>
            <a:ext cx="7572428" cy="846244"/>
            <a:chOff x="857224" y="1500174"/>
            <a:chExt cx="7572428"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1" name="TextBox 10"/>
            <p:cNvSpPr txBox="1"/>
            <p:nvPr/>
          </p:nvSpPr>
          <p:spPr>
            <a:xfrm>
              <a:off x="1214414" y="1515421"/>
              <a:ext cx="7215238" cy="830997"/>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2 and match what the presenter says to the time she is talking about.</a:t>
              </a:r>
            </a:p>
          </p:txBody>
        </p:sp>
      </p:gr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9" name="直角三角形 8"/>
            <p:cNvSpPr/>
            <p:nvPr/>
          </p:nvSpPr>
          <p:spPr>
            <a:xfrm rot="13554830">
              <a:off x="189785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3" name="TextBox 12"/>
          <p:cNvSpPr txBox="1"/>
          <p:nvPr/>
        </p:nvSpPr>
        <p:spPr>
          <a:xfrm>
            <a:off x="1142976" y="3571876"/>
            <a:ext cx="6715172" cy="2308324"/>
          </a:xfrm>
          <a:prstGeom prst="rect">
            <a:avLst/>
          </a:prstGeom>
          <a:noFill/>
        </p:spPr>
        <p:txBody>
          <a:bodyPr wrap="square" rtlCol="0">
            <a:spAutoFit/>
          </a:bodyPr>
          <a:lstStyle/>
          <a:p>
            <a:r>
              <a:rPr lang="pt-BR" altLang="zh-CN" sz="2400" i="1" dirty="0" smtClean="0">
                <a:solidFill>
                  <a:srgbClr val="FF0000"/>
                </a:solidFill>
              </a:rPr>
              <a:t>10:00</a:t>
            </a:r>
          </a:p>
          <a:p>
            <a:r>
              <a:rPr lang="pt-BR" altLang="zh-CN" sz="2400" i="1" dirty="0" smtClean="0">
                <a:solidFill>
                  <a:srgbClr val="FF0000"/>
                </a:solidFill>
              </a:rPr>
              <a:t>11:00  </a:t>
            </a:r>
          </a:p>
          <a:p>
            <a:r>
              <a:rPr lang="pt-BR" altLang="zh-CN" sz="2400" i="1" dirty="0" smtClean="0">
                <a:solidFill>
                  <a:srgbClr val="FF0000"/>
                </a:solidFill>
              </a:rPr>
              <a:t>13:00  </a:t>
            </a:r>
          </a:p>
          <a:p>
            <a:r>
              <a:rPr lang="pt-BR" altLang="zh-CN" sz="2400" i="1" dirty="0" smtClean="0">
                <a:solidFill>
                  <a:srgbClr val="FF0000"/>
                </a:solidFill>
              </a:rPr>
              <a:t>16:00  </a:t>
            </a:r>
          </a:p>
          <a:p>
            <a:r>
              <a:rPr lang="pt-BR" altLang="zh-CN" sz="2400" i="1" dirty="0" smtClean="0">
                <a:solidFill>
                  <a:srgbClr val="FF0000"/>
                </a:solidFill>
              </a:rPr>
              <a:t>18:00  </a:t>
            </a:r>
          </a:p>
          <a:p>
            <a:r>
              <a:rPr lang="pt-BR" altLang="zh-CN" sz="2400" i="1" dirty="0" smtClean="0">
                <a:solidFill>
                  <a:srgbClr val="FF0000"/>
                </a:solidFill>
              </a:rPr>
              <a:t>22:00  </a:t>
            </a:r>
          </a:p>
        </p:txBody>
      </p:sp>
      <p:sp>
        <p:nvSpPr>
          <p:cNvPr id="15" name="TextBox 14"/>
          <p:cNvSpPr txBox="1"/>
          <p:nvPr/>
        </p:nvSpPr>
        <p:spPr>
          <a:xfrm>
            <a:off x="2143108" y="4286256"/>
            <a:ext cx="428628" cy="461665"/>
          </a:xfrm>
          <a:prstGeom prst="rect">
            <a:avLst/>
          </a:prstGeom>
          <a:noFill/>
        </p:spPr>
        <p:txBody>
          <a:bodyPr wrap="square" rtlCol="0">
            <a:spAutoFit/>
          </a:bodyPr>
          <a:lstStyle/>
          <a:p>
            <a:r>
              <a:rPr lang="pt-BR" altLang="zh-CN" sz="2400" i="1" dirty="0" smtClean="0">
                <a:solidFill>
                  <a:srgbClr val="FF0000"/>
                </a:solidFill>
              </a:rPr>
              <a:t>f</a:t>
            </a:r>
            <a:endParaRPr lang="zh-CN" altLang="en-US" sz="2400" dirty="0"/>
          </a:p>
        </p:txBody>
      </p:sp>
      <p:sp>
        <p:nvSpPr>
          <p:cNvPr id="16" name="TextBox 15"/>
          <p:cNvSpPr txBox="1"/>
          <p:nvPr/>
        </p:nvSpPr>
        <p:spPr>
          <a:xfrm>
            <a:off x="2143108" y="3571876"/>
            <a:ext cx="428628" cy="461665"/>
          </a:xfrm>
          <a:prstGeom prst="rect">
            <a:avLst/>
          </a:prstGeom>
          <a:noFill/>
        </p:spPr>
        <p:txBody>
          <a:bodyPr wrap="square" rtlCol="0">
            <a:spAutoFit/>
          </a:bodyPr>
          <a:lstStyle/>
          <a:p>
            <a:r>
              <a:rPr lang="pt-BR" altLang="zh-CN" sz="2400" i="1" dirty="0" smtClean="0">
                <a:solidFill>
                  <a:srgbClr val="FF0000"/>
                </a:solidFill>
              </a:rPr>
              <a:t>c</a:t>
            </a:r>
            <a:endParaRPr lang="zh-CN" altLang="en-US" sz="2400" dirty="0"/>
          </a:p>
        </p:txBody>
      </p:sp>
      <p:sp>
        <p:nvSpPr>
          <p:cNvPr id="17" name="TextBox 16"/>
          <p:cNvSpPr txBox="1"/>
          <p:nvPr/>
        </p:nvSpPr>
        <p:spPr>
          <a:xfrm>
            <a:off x="2143108" y="3929066"/>
            <a:ext cx="428628" cy="461665"/>
          </a:xfrm>
          <a:prstGeom prst="rect">
            <a:avLst/>
          </a:prstGeom>
          <a:noFill/>
        </p:spPr>
        <p:txBody>
          <a:bodyPr wrap="square" rtlCol="0">
            <a:spAutoFit/>
          </a:bodyPr>
          <a:lstStyle/>
          <a:p>
            <a:r>
              <a:rPr lang="pt-BR" altLang="zh-CN" sz="2400" i="1" dirty="0" smtClean="0">
                <a:solidFill>
                  <a:srgbClr val="FF0000"/>
                </a:solidFill>
              </a:rPr>
              <a:t>e</a:t>
            </a:r>
            <a:endParaRPr lang="zh-CN" altLang="en-US" sz="2400" dirty="0"/>
          </a:p>
        </p:txBody>
      </p:sp>
      <p:sp>
        <p:nvSpPr>
          <p:cNvPr id="18" name="TextBox 17"/>
          <p:cNvSpPr txBox="1"/>
          <p:nvPr/>
        </p:nvSpPr>
        <p:spPr>
          <a:xfrm>
            <a:off x="2143108" y="5357826"/>
            <a:ext cx="428628" cy="461665"/>
          </a:xfrm>
          <a:prstGeom prst="rect">
            <a:avLst/>
          </a:prstGeom>
          <a:noFill/>
        </p:spPr>
        <p:txBody>
          <a:bodyPr wrap="square" rtlCol="0">
            <a:spAutoFit/>
          </a:bodyPr>
          <a:lstStyle/>
          <a:p>
            <a:r>
              <a:rPr lang="pt-BR" altLang="zh-CN" sz="2400" i="1" dirty="0" smtClean="0">
                <a:solidFill>
                  <a:srgbClr val="FF0000"/>
                </a:solidFill>
              </a:rPr>
              <a:t>d</a:t>
            </a:r>
            <a:endParaRPr lang="zh-CN" altLang="en-US" sz="2400" dirty="0"/>
          </a:p>
        </p:txBody>
      </p:sp>
      <p:sp>
        <p:nvSpPr>
          <p:cNvPr id="19" name="TextBox 18"/>
          <p:cNvSpPr txBox="1"/>
          <p:nvPr/>
        </p:nvSpPr>
        <p:spPr>
          <a:xfrm>
            <a:off x="2143108" y="4643446"/>
            <a:ext cx="428628" cy="461665"/>
          </a:xfrm>
          <a:prstGeom prst="rect">
            <a:avLst/>
          </a:prstGeom>
          <a:noFill/>
        </p:spPr>
        <p:txBody>
          <a:bodyPr wrap="square" rtlCol="0">
            <a:spAutoFit/>
          </a:bodyPr>
          <a:lstStyle/>
          <a:p>
            <a:r>
              <a:rPr lang="pt-BR" altLang="zh-CN" sz="2400" i="1" dirty="0" smtClean="0">
                <a:solidFill>
                  <a:srgbClr val="FF0000"/>
                </a:solidFill>
              </a:rPr>
              <a:t>b</a:t>
            </a:r>
            <a:endParaRPr lang="zh-CN" altLang="en-US" sz="2400" dirty="0"/>
          </a:p>
        </p:txBody>
      </p:sp>
      <p:sp>
        <p:nvSpPr>
          <p:cNvPr id="20" name="TextBox 19"/>
          <p:cNvSpPr txBox="1"/>
          <p:nvPr/>
        </p:nvSpPr>
        <p:spPr>
          <a:xfrm>
            <a:off x="2143108" y="4929198"/>
            <a:ext cx="428628" cy="461665"/>
          </a:xfrm>
          <a:prstGeom prst="rect">
            <a:avLst/>
          </a:prstGeom>
          <a:noFill/>
        </p:spPr>
        <p:txBody>
          <a:bodyPr wrap="square" rtlCol="0">
            <a:spAutoFit/>
          </a:bodyPr>
          <a:lstStyle/>
          <a:p>
            <a:r>
              <a:rPr lang="pt-BR" altLang="zh-CN" sz="2400" i="1" dirty="0" smtClean="0">
                <a:solidFill>
                  <a:srgbClr val="FF0000"/>
                </a:solidFill>
              </a:rPr>
              <a:t>a</a:t>
            </a:r>
            <a:endParaRPr lang="zh-CN" altLang="en-US" sz="2400" dirty="0"/>
          </a:p>
        </p:txBody>
      </p:sp>
      <p:pic>
        <p:nvPicPr>
          <p:cNvPr id="21" name="图片 20" descr="tpgrm-cwe6374.jpg"/>
          <p:cNvPicPr>
            <a:picLocks noChangeAspect="1"/>
          </p:cNvPicPr>
          <p:nvPr/>
        </p:nvPicPr>
        <p:blipFill>
          <a:blip r:embed="rId4"/>
          <a:stretch>
            <a:fillRect/>
          </a:stretch>
        </p:blipFill>
        <p:spPr>
          <a:xfrm>
            <a:off x="4215079" y="3357562"/>
            <a:ext cx="2499791" cy="3470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2000"/>
                                        <p:tgtEl>
                                          <p:spTgt spid="1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000"/>
                                        <p:tgtEl>
                                          <p:spTgt spid="1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2000"/>
                                        <p:tgtEl>
                                          <p:spTgt spid="1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2000"/>
                                        <p:tgtEl>
                                          <p:spTgt spid="1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2000"/>
                                        <p:tgtEl>
                                          <p:spTgt spid="1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20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lide(fromBottom)">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slide(fromBottom)">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slide(fromBottom)">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slide(fromBottom)">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slide(fromBottom)">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slide(fromBottom)">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5" grpId="0"/>
      <p:bldP spid="16" grpId="0"/>
      <p:bldP spid="17" grpId="0"/>
      <p:bldP spid="18"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309146"/>
            <a:ext cx="7072362" cy="476912"/>
            <a:chOff x="857224" y="1500174"/>
            <a:chExt cx="7072362" cy="476912"/>
          </a:xfrm>
        </p:grpSpPr>
        <p:sp>
          <p:nvSpPr>
            <p:cNvPr id="9" name="矩形 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10" name="TextBox 9"/>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p>
          </p:txBody>
        </p:sp>
      </p:grpSp>
      <p:grpSp>
        <p:nvGrpSpPr>
          <p:cNvPr id="3" name="组合 12"/>
          <p:cNvGrpSpPr/>
          <p:nvPr/>
        </p:nvGrpSpPr>
        <p:grpSpPr>
          <a:xfrm>
            <a:off x="714348" y="1785926"/>
            <a:ext cx="3929090" cy="553998"/>
            <a:chOff x="714348" y="1857364"/>
            <a:chExt cx="3929090" cy="553998"/>
          </a:xfrm>
        </p:grpSpPr>
        <p:sp>
          <p:nvSpPr>
            <p:cNvPr id="14" name="TextBox 13"/>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view</a:t>
              </a:r>
              <a:endParaRPr lang="zh-CN" altLang="en-US" sz="3000" b="1" dirty="0"/>
            </a:p>
          </p:txBody>
        </p:sp>
        <p:sp>
          <p:nvSpPr>
            <p:cNvPr id="16" name="直角三角形 15"/>
            <p:cNvSpPr/>
            <p:nvPr/>
          </p:nvSpPr>
          <p:spPr>
            <a:xfrm rot="13554830">
              <a:off x="1852663"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8" name="矩形 17"/>
          <p:cNvSpPr/>
          <p:nvPr/>
        </p:nvSpPr>
        <p:spPr>
          <a:xfrm>
            <a:off x="1142976" y="3037360"/>
            <a:ext cx="7215238" cy="830997"/>
          </a:xfrm>
          <a:prstGeom prst="rect">
            <a:avLst/>
          </a:prstGeom>
        </p:spPr>
        <p:txBody>
          <a:bodyPr wrap="square">
            <a:spAutoFit/>
          </a:bodyPr>
          <a:lstStyle/>
          <a:p>
            <a:pPr marL="216000" indent="-324000"/>
            <a:r>
              <a:rPr lang="en-US" altLang="zh-CN" sz="2400" dirty="0" smtClean="0"/>
              <a:t>1 Would you enjoy any of the things the presenter talks about? Which ones?</a:t>
            </a:r>
          </a:p>
        </p:txBody>
      </p:sp>
      <p:sp>
        <p:nvSpPr>
          <p:cNvPr id="13" name="TextBox 12"/>
          <p:cNvSpPr txBox="1"/>
          <p:nvPr/>
        </p:nvSpPr>
        <p:spPr>
          <a:xfrm>
            <a:off x="1428728" y="3929066"/>
            <a:ext cx="6643734" cy="1938992"/>
          </a:xfrm>
          <a:prstGeom prst="rect">
            <a:avLst/>
          </a:prstGeom>
          <a:noFill/>
        </p:spPr>
        <p:txBody>
          <a:bodyPr wrap="square" rtlCol="0">
            <a:spAutoFit/>
          </a:bodyPr>
          <a:lstStyle/>
          <a:p>
            <a:r>
              <a:rPr lang="en-US" altLang="zh-CN" sz="2400" i="1" dirty="0" smtClean="0">
                <a:solidFill>
                  <a:srgbClr val="FF0000"/>
                </a:solidFill>
              </a:rPr>
              <a:t>What I would enjoy most is La </a:t>
            </a:r>
            <a:r>
              <a:rPr lang="en-US" altLang="zh-CN" sz="2400" i="1" dirty="0" err="1" smtClean="0">
                <a:solidFill>
                  <a:srgbClr val="FF0000"/>
                </a:solidFill>
              </a:rPr>
              <a:t>Sagrada</a:t>
            </a:r>
            <a:r>
              <a:rPr lang="en-US" altLang="zh-CN" sz="2400" i="1" dirty="0" smtClean="0">
                <a:solidFill>
                  <a:srgbClr val="FF0000"/>
                </a:solidFill>
              </a:rPr>
              <a:t> </a:t>
            </a:r>
            <a:r>
              <a:rPr lang="en-US" altLang="zh-CN" sz="2400" i="1" dirty="0" err="1" smtClean="0">
                <a:solidFill>
                  <a:srgbClr val="FF0000"/>
                </a:solidFill>
              </a:rPr>
              <a:t>Familia</a:t>
            </a:r>
            <a:r>
              <a:rPr lang="en-US" altLang="zh-CN" sz="2400" i="1" dirty="0" smtClean="0">
                <a:solidFill>
                  <a:srgbClr val="FF0000"/>
                </a:solidFill>
              </a:rPr>
              <a:t> which is </a:t>
            </a:r>
            <a:r>
              <a:rPr lang="en-US" altLang="zh-CN" sz="2400" b="1" i="1" dirty="0" smtClean="0">
                <a:solidFill>
                  <a:srgbClr val="0070C0"/>
                </a:solidFill>
              </a:rPr>
              <a:t>such</a:t>
            </a:r>
            <a:r>
              <a:rPr lang="en-US" altLang="zh-CN" sz="2400" i="1" dirty="0" smtClean="0">
                <a:solidFill>
                  <a:srgbClr val="FF0000"/>
                </a:solidFill>
              </a:rPr>
              <a:t> a magnificent and yet strange-looking building </a:t>
            </a:r>
            <a:r>
              <a:rPr lang="en-US" altLang="zh-CN" sz="2400" b="1" i="1" dirty="0" smtClean="0">
                <a:solidFill>
                  <a:srgbClr val="0070C0"/>
                </a:solidFill>
              </a:rPr>
              <a:t>that</a:t>
            </a:r>
            <a:r>
              <a:rPr lang="en-US" altLang="zh-CN" sz="2400" i="1" dirty="0" smtClean="0">
                <a:solidFill>
                  <a:srgbClr val="FF0000"/>
                </a:solidFill>
              </a:rPr>
              <a:t> I think no visitor should miss it. I would also like to visit the </a:t>
            </a:r>
            <a:r>
              <a:rPr lang="en-US" altLang="zh-CN" sz="2400" i="1" dirty="0" err="1" smtClean="0">
                <a:solidFill>
                  <a:srgbClr val="FF0000"/>
                </a:solidFill>
              </a:rPr>
              <a:t>Ramblas</a:t>
            </a:r>
            <a:r>
              <a:rPr lang="en-US" altLang="zh-CN" sz="2400" i="1" dirty="0" smtClean="0">
                <a:solidFill>
                  <a:srgbClr val="FF0000"/>
                </a:solidFill>
              </a:rPr>
              <a:t> very much because I love markets just like the presenter.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slide(fromBottom)">
                                      <p:cBhvr>
                                        <p:cTn id="1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309146"/>
            <a:ext cx="7072362" cy="476912"/>
            <a:chOff x="857224" y="1500174"/>
            <a:chExt cx="7072362" cy="476912"/>
          </a:xfrm>
        </p:grpSpPr>
        <p:sp>
          <p:nvSpPr>
            <p:cNvPr id="9" name="矩形 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10" name="TextBox 9"/>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the questions.</a:t>
              </a:r>
            </a:p>
          </p:txBody>
        </p:sp>
      </p:grpSp>
      <p:grpSp>
        <p:nvGrpSpPr>
          <p:cNvPr id="3" name="组合 12"/>
          <p:cNvGrpSpPr/>
          <p:nvPr/>
        </p:nvGrpSpPr>
        <p:grpSpPr>
          <a:xfrm>
            <a:off x="714348" y="1785926"/>
            <a:ext cx="3929090" cy="553998"/>
            <a:chOff x="714348" y="1857364"/>
            <a:chExt cx="3929090" cy="553998"/>
          </a:xfrm>
        </p:grpSpPr>
        <p:sp>
          <p:nvSpPr>
            <p:cNvPr id="14" name="TextBox 13"/>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view</a:t>
              </a:r>
              <a:endParaRPr lang="zh-CN" altLang="en-US" sz="3000" b="1" dirty="0"/>
            </a:p>
          </p:txBody>
        </p:sp>
        <p:sp>
          <p:nvSpPr>
            <p:cNvPr id="16" name="直角三角形 15"/>
            <p:cNvSpPr/>
            <p:nvPr/>
          </p:nvSpPr>
          <p:spPr>
            <a:xfrm rot="13554830">
              <a:off x="1852663"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8" name="矩形 17"/>
          <p:cNvSpPr/>
          <p:nvPr/>
        </p:nvSpPr>
        <p:spPr>
          <a:xfrm>
            <a:off x="1142976" y="3037360"/>
            <a:ext cx="7215238" cy="830997"/>
          </a:xfrm>
          <a:prstGeom prst="rect">
            <a:avLst/>
          </a:prstGeom>
        </p:spPr>
        <p:txBody>
          <a:bodyPr wrap="square">
            <a:spAutoFit/>
          </a:bodyPr>
          <a:lstStyle/>
          <a:p>
            <a:pPr marL="216000" indent="-324000"/>
            <a:r>
              <a:rPr lang="en-US" altLang="zh-CN" sz="2400" dirty="0" smtClean="0"/>
              <a:t>2 Would you make any different arrangements if you were the presenter?</a:t>
            </a:r>
          </a:p>
        </p:txBody>
      </p:sp>
      <p:sp>
        <p:nvSpPr>
          <p:cNvPr id="13" name="TextBox 12"/>
          <p:cNvSpPr txBox="1"/>
          <p:nvPr/>
        </p:nvSpPr>
        <p:spPr>
          <a:xfrm>
            <a:off x="1428728" y="3929066"/>
            <a:ext cx="6429420" cy="1938992"/>
          </a:xfrm>
          <a:prstGeom prst="rect">
            <a:avLst/>
          </a:prstGeom>
          <a:noFill/>
        </p:spPr>
        <p:txBody>
          <a:bodyPr wrap="square" rtlCol="0">
            <a:spAutoFit/>
          </a:bodyPr>
          <a:lstStyle/>
          <a:p>
            <a:r>
              <a:rPr lang="en-US" altLang="zh-CN" sz="2400" b="1" i="1" dirty="0" smtClean="0">
                <a:solidFill>
                  <a:srgbClr val="0070C0"/>
                </a:solidFill>
              </a:rPr>
              <a:t>If I were the presenter</a:t>
            </a:r>
            <a:r>
              <a:rPr lang="en-US" altLang="zh-CN" sz="2400" i="1" dirty="0" smtClean="0">
                <a:solidFill>
                  <a:srgbClr val="FF0000"/>
                </a:solidFill>
              </a:rPr>
              <a:t>, perhaps I would get up earlier and have a walk in the streets because I would like to see how ordinary people in Barcelona work and live, not just go to those tourist attractions.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slide(fromBottom)">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5" name="组合 26"/>
          <p:cNvGrpSpPr/>
          <p:nvPr/>
        </p:nvGrpSpPr>
        <p:grpSpPr>
          <a:xfrm>
            <a:off x="785786" y="1928802"/>
            <a:ext cx="7411512" cy="830997"/>
            <a:chOff x="857224" y="1405582"/>
            <a:chExt cx="7055189" cy="830997"/>
          </a:xfrm>
        </p:grpSpPr>
        <p:sp>
          <p:nvSpPr>
            <p:cNvPr id="6" name="矩形 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7" name="TextBox 6"/>
            <p:cNvSpPr txBox="1"/>
            <p:nvPr/>
          </p:nvSpPr>
          <p:spPr>
            <a:xfrm>
              <a:off x="1197241" y="1405582"/>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to four people making phone calls and complete the notes.  </a:t>
              </a:r>
            </a:p>
          </p:txBody>
        </p:sp>
      </p:grpSp>
      <p:pic>
        <p:nvPicPr>
          <p:cNvPr id="13" name="图片 12"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4" name="TextBox 13"/>
          <p:cNvSpPr txBox="1"/>
          <p:nvPr/>
        </p:nvSpPr>
        <p:spPr>
          <a:xfrm>
            <a:off x="3929058" y="4753285"/>
            <a:ext cx="2214578" cy="461665"/>
          </a:xfrm>
          <a:prstGeom prst="rect">
            <a:avLst/>
          </a:prstGeom>
          <a:noFill/>
        </p:spPr>
        <p:txBody>
          <a:bodyPr wrap="square" rtlCol="0">
            <a:spAutoFit/>
          </a:bodyPr>
          <a:lstStyle/>
          <a:p>
            <a:r>
              <a:rPr lang="en-US" altLang="zh-CN" sz="2400" i="1" dirty="0" smtClean="0">
                <a:solidFill>
                  <a:srgbClr val="FF0000"/>
                </a:solidFill>
              </a:rPr>
              <a:t>Book a table</a:t>
            </a:r>
            <a:endParaRPr lang="zh-CN" altLang="en-US" sz="2400" i="1" dirty="0">
              <a:solidFill>
                <a:srgbClr val="FF0000"/>
              </a:solidFill>
            </a:endParaRPr>
          </a:p>
        </p:txBody>
      </p:sp>
      <p:sp>
        <p:nvSpPr>
          <p:cNvPr id="16" name="TextBox 15"/>
          <p:cNvSpPr txBox="1"/>
          <p:nvPr/>
        </p:nvSpPr>
        <p:spPr>
          <a:xfrm>
            <a:off x="2285984" y="5539103"/>
            <a:ext cx="2214578" cy="461665"/>
          </a:xfrm>
          <a:prstGeom prst="rect">
            <a:avLst/>
          </a:prstGeom>
          <a:noFill/>
        </p:spPr>
        <p:txBody>
          <a:bodyPr wrap="square" rtlCol="0">
            <a:spAutoFit/>
          </a:bodyPr>
          <a:lstStyle/>
          <a:p>
            <a:r>
              <a:rPr lang="en-US" altLang="zh-CN" sz="2400" i="1" dirty="0" smtClean="0">
                <a:solidFill>
                  <a:srgbClr val="FF0000"/>
                </a:solidFill>
              </a:rPr>
              <a:t>Saturday</a:t>
            </a:r>
            <a:endParaRPr lang="zh-CN" altLang="en-US" sz="2400" i="1" dirty="0">
              <a:solidFill>
                <a:srgbClr val="FF0000"/>
              </a:solidFill>
            </a:endParaRPr>
          </a:p>
        </p:txBody>
      </p:sp>
      <p:sp>
        <p:nvSpPr>
          <p:cNvPr id="17" name="TextBox 16"/>
          <p:cNvSpPr txBox="1"/>
          <p:nvPr/>
        </p:nvSpPr>
        <p:spPr>
          <a:xfrm>
            <a:off x="4643438" y="5539103"/>
            <a:ext cx="2214578" cy="461665"/>
          </a:xfrm>
          <a:prstGeom prst="rect">
            <a:avLst/>
          </a:prstGeom>
          <a:noFill/>
        </p:spPr>
        <p:txBody>
          <a:bodyPr wrap="square" rtlCol="0">
            <a:spAutoFit/>
          </a:bodyPr>
          <a:lstStyle/>
          <a:p>
            <a:r>
              <a:rPr lang="en-US" altLang="zh-CN" sz="2400" i="1" dirty="0" smtClean="0">
                <a:solidFill>
                  <a:srgbClr val="FF0000"/>
                </a:solidFill>
              </a:rPr>
              <a:t>10 o’clock </a:t>
            </a:r>
          </a:p>
        </p:txBody>
      </p:sp>
      <p:grpSp>
        <p:nvGrpSpPr>
          <p:cNvPr id="22" name="组合 21"/>
          <p:cNvGrpSpPr/>
          <p:nvPr/>
        </p:nvGrpSpPr>
        <p:grpSpPr>
          <a:xfrm>
            <a:off x="1214414" y="3000372"/>
            <a:ext cx="6072230" cy="4154984"/>
            <a:chOff x="1214414" y="3000372"/>
            <a:chExt cx="6072230" cy="4154984"/>
          </a:xfrm>
        </p:grpSpPr>
        <p:sp>
          <p:nvSpPr>
            <p:cNvPr id="15" name="矩形 14"/>
            <p:cNvSpPr/>
            <p:nvPr/>
          </p:nvSpPr>
          <p:spPr>
            <a:xfrm>
              <a:off x="1214414" y="3000372"/>
              <a:ext cx="6072230" cy="4154984"/>
            </a:xfrm>
            <a:prstGeom prst="rect">
              <a:avLst/>
            </a:prstGeom>
          </p:spPr>
          <p:txBody>
            <a:bodyPr wrap="square">
              <a:spAutoFit/>
            </a:bodyPr>
            <a:lstStyle/>
            <a:p>
              <a:pPr marL="396000" indent="-432000"/>
              <a:r>
                <a:rPr lang="en-US" altLang="zh-CN" sz="2400" b="1" dirty="0" smtClean="0"/>
                <a:t>Conversation 1 </a:t>
              </a:r>
            </a:p>
            <a:p>
              <a:pPr marL="396000" indent="-432000"/>
              <a:endParaRPr lang="en-US" altLang="zh-CN" sz="2400" dirty="0" smtClean="0"/>
            </a:p>
            <a:p>
              <a:pPr marL="396000" indent="-432000"/>
              <a:endParaRPr lang="en-US" altLang="zh-CN" sz="2400" dirty="0" smtClean="0"/>
            </a:p>
            <a:p>
              <a:pPr marL="396000" indent="-432000"/>
              <a:r>
                <a:rPr lang="en-US" altLang="zh-CN" sz="2400" dirty="0" smtClean="0"/>
                <a:t>King’s Restaurant</a:t>
              </a:r>
            </a:p>
            <a:p>
              <a:pPr marL="396000" indent="-432000"/>
              <a:r>
                <a:rPr lang="en-US" altLang="zh-CN" sz="2400" dirty="0" smtClean="0"/>
                <a:t> </a:t>
              </a:r>
            </a:p>
            <a:p>
              <a:pPr marL="396000" indent="-432000"/>
              <a:r>
                <a:rPr lang="en-US" altLang="zh-CN" sz="2400" dirty="0" smtClean="0"/>
                <a:t>Reasons for calling:_______________. </a:t>
              </a:r>
            </a:p>
            <a:p>
              <a:pPr marL="396000" indent="-432000"/>
              <a:r>
                <a:rPr lang="en-US" altLang="zh-CN" sz="2400" dirty="0" smtClean="0"/>
                <a:t>Rodney Collins, table for four people.</a:t>
              </a:r>
            </a:p>
            <a:p>
              <a:pPr marL="396000" indent="-432000"/>
              <a:r>
                <a:rPr lang="en-US" altLang="zh-CN" sz="2400" dirty="0" smtClean="0"/>
                <a:t>Day:____________. Time:__________. </a:t>
              </a:r>
            </a:p>
            <a:p>
              <a:pPr marL="180975" indent="-180975"/>
              <a:endParaRPr lang="en-US" altLang="zh-CN" sz="2400" i="1" dirty="0" smtClean="0">
                <a:solidFill>
                  <a:srgbClr val="FF0000"/>
                </a:solidFill>
              </a:endParaRPr>
            </a:p>
            <a:p>
              <a:pPr marL="180975" indent="-180975"/>
              <a:endParaRPr lang="en-US" altLang="zh-CN" sz="2400" i="1" dirty="0" smtClean="0">
                <a:solidFill>
                  <a:srgbClr val="FF0000"/>
                </a:solidFill>
              </a:endParaRPr>
            </a:p>
            <a:p>
              <a:pPr marL="180975" indent="-180975"/>
              <a:endParaRPr lang="en-US" altLang="zh-CN" sz="2400" i="1" dirty="0" smtClean="0">
                <a:solidFill>
                  <a:srgbClr val="FF0000"/>
                </a:solidFill>
              </a:endParaRPr>
            </a:p>
          </p:txBody>
        </p:sp>
        <p:pic>
          <p:nvPicPr>
            <p:cNvPr id="18" name="图片 17" descr="34gpt0015rf.jpg"/>
            <p:cNvPicPr>
              <a:picLocks noChangeAspect="1"/>
            </p:cNvPicPr>
            <p:nvPr/>
          </p:nvPicPr>
          <p:blipFill>
            <a:blip r:embed="rId4" cstate="print"/>
            <a:stretch>
              <a:fillRect/>
            </a:stretch>
          </p:blipFill>
          <p:spPr>
            <a:xfrm>
              <a:off x="3868680" y="3429000"/>
              <a:ext cx="1989204" cy="128210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lide(fromBottom)">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lide(fromBottom)">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slide(fromBottom)">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023394"/>
            <a:ext cx="7429552" cy="846244"/>
            <a:chOff x="857224" y="1500174"/>
            <a:chExt cx="7072362" cy="846244"/>
          </a:xfrm>
        </p:grpSpPr>
        <p:sp>
          <p:nvSpPr>
            <p:cNvPr id="6" name="矩形 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7" name="TextBox 6"/>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to four people making phone calls and complete the notes.  </a:t>
              </a:r>
            </a:p>
          </p:txBody>
        </p:sp>
      </p:grpSp>
      <p:pic>
        <p:nvPicPr>
          <p:cNvPr id="13" name="图片 12"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矩形 14"/>
          <p:cNvSpPr/>
          <p:nvPr/>
        </p:nvSpPr>
        <p:spPr>
          <a:xfrm>
            <a:off x="1214414" y="3000372"/>
            <a:ext cx="6000792" cy="3416320"/>
          </a:xfrm>
          <a:prstGeom prst="rect">
            <a:avLst/>
          </a:prstGeom>
        </p:spPr>
        <p:txBody>
          <a:bodyPr wrap="square">
            <a:spAutoFit/>
          </a:bodyPr>
          <a:lstStyle/>
          <a:p>
            <a:pPr marL="396000" indent="-432000"/>
            <a:r>
              <a:rPr lang="en-US" altLang="zh-CN" sz="2400" b="1" dirty="0" smtClean="0"/>
              <a:t>Conversation 2 </a:t>
            </a:r>
          </a:p>
          <a:p>
            <a:r>
              <a:rPr lang="en-US" altLang="zh-CN" sz="2400" dirty="0" smtClean="0"/>
              <a:t>High Tower Productions </a:t>
            </a:r>
          </a:p>
          <a:p>
            <a:r>
              <a:rPr lang="en-US" altLang="zh-CN" sz="2400" dirty="0" smtClean="0"/>
              <a:t>Reasons for calling: </a:t>
            </a:r>
          </a:p>
          <a:p>
            <a:r>
              <a:rPr lang="en-US" altLang="zh-CN" sz="2400" dirty="0" smtClean="0"/>
              <a:t>______________________________.</a:t>
            </a:r>
          </a:p>
          <a:p>
            <a:r>
              <a:rPr lang="en-US" altLang="zh-CN" sz="2400" dirty="0" smtClean="0"/>
              <a:t>Two tickets for Judy ____________.</a:t>
            </a:r>
          </a:p>
          <a:p>
            <a:r>
              <a:rPr lang="en-US" altLang="zh-CN" sz="2400" dirty="0" smtClean="0"/>
              <a:t>Original date: ____________.</a:t>
            </a:r>
          </a:p>
          <a:p>
            <a:r>
              <a:rPr lang="en-US" altLang="zh-CN" sz="2400" dirty="0" smtClean="0"/>
              <a:t>New date: _____________________________.</a:t>
            </a:r>
            <a:endParaRPr lang="en-US" altLang="zh-CN" sz="2400" i="1" dirty="0" smtClean="0">
              <a:solidFill>
                <a:srgbClr val="FF0000"/>
              </a:solidFill>
            </a:endParaRPr>
          </a:p>
          <a:p>
            <a:pPr marL="180975" indent="-180975"/>
            <a:endParaRPr lang="en-US" altLang="zh-CN" sz="2400" i="1" dirty="0" smtClean="0">
              <a:solidFill>
                <a:srgbClr val="FF0000"/>
              </a:solidFill>
            </a:endParaRPr>
          </a:p>
          <a:p>
            <a:pPr marL="180975" indent="-180975"/>
            <a:endParaRPr lang="en-US" altLang="zh-CN" sz="2400" i="1" dirty="0" smtClean="0">
              <a:solidFill>
                <a:srgbClr val="FF0000"/>
              </a:solidFill>
            </a:endParaRPr>
          </a:p>
        </p:txBody>
      </p:sp>
      <p:sp>
        <p:nvSpPr>
          <p:cNvPr id="19" name="TextBox 18"/>
          <p:cNvSpPr txBox="1"/>
          <p:nvPr/>
        </p:nvSpPr>
        <p:spPr>
          <a:xfrm>
            <a:off x="1214414" y="4000504"/>
            <a:ext cx="4143404" cy="461665"/>
          </a:xfrm>
          <a:prstGeom prst="rect">
            <a:avLst/>
          </a:prstGeom>
          <a:noFill/>
        </p:spPr>
        <p:txBody>
          <a:bodyPr wrap="square" rtlCol="0">
            <a:spAutoFit/>
          </a:bodyPr>
          <a:lstStyle/>
          <a:p>
            <a:r>
              <a:rPr lang="en-US" altLang="zh-CN" sz="2400" i="1" dirty="0" smtClean="0">
                <a:solidFill>
                  <a:srgbClr val="FF0000"/>
                </a:solidFill>
              </a:rPr>
              <a:t>Change the date of two tickets</a:t>
            </a:r>
            <a:endParaRPr lang="zh-CN" altLang="en-US" dirty="0"/>
          </a:p>
        </p:txBody>
      </p:sp>
      <p:sp>
        <p:nvSpPr>
          <p:cNvPr id="20" name="TextBox 19"/>
          <p:cNvSpPr txBox="1"/>
          <p:nvPr/>
        </p:nvSpPr>
        <p:spPr>
          <a:xfrm>
            <a:off x="4357686" y="4429132"/>
            <a:ext cx="1071602" cy="461665"/>
          </a:xfrm>
          <a:prstGeom prst="rect">
            <a:avLst/>
          </a:prstGeom>
          <a:noFill/>
        </p:spPr>
        <p:txBody>
          <a:bodyPr wrap="square" rtlCol="0">
            <a:spAutoFit/>
          </a:bodyPr>
          <a:lstStyle/>
          <a:p>
            <a:r>
              <a:rPr lang="en-US" altLang="zh-CN" sz="2400" i="1" dirty="0" smtClean="0">
                <a:solidFill>
                  <a:srgbClr val="FF0000"/>
                </a:solidFill>
              </a:rPr>
              <a:t>Starr</a:t>
            </a:r>
            <a:endParaRPr lang="zh-CN" altLang="en-US" dirty="0"/>
          </a:p>
        </p:txBody>
      </p:sp>
      <p:sp>
        <p:nvSpPr>
          <p:cNvPr id="21" name="TextBox 20"/>
          <p:cNvSpPr txBox="1"/>
          <p:nvPr/>
        </p:nvSpPr>
        <p:spPr>
          <a:xfrm>
            <a:off x="3071802" y="4786322"/>
            <a:ext cx="2714644" cy="461665"/>
          </a:xfrm>
          <a:prstGeom prst="rect">
            <a:avLst/>
          </a:prstGeom>
          <a:noFill/>
        </p:spPr>
        <p:txBody>
          <a:bodyPr wrap="square" rtlCol="0">
            <a:spAutoFit/>
          </a:bodyPr>
          <a:lstStyle/>
          <a:p>
            <a:r>
              <a:rPr lang="en-US" altLang="zh-CN" sz="2400" i="1" dirty="0" smtClean="0">
                <a:solidFill>
                  <a:srgbClr val="FF0000"/>
                </a:solidFill>
              </a:rPr>
              <a:t>June the fifth. </a:t>
            </a:r>
          </a:p>
        </p:txBody>
      </p:sp>
      <p:sp>
        <p:nvSpPr>
          <p:cNvPr id="22" name="TextBox 21"/>
          <p:cNvSpPr txBox="1"/>
          <p:nvPr/>
        </p:nvSpPr>
        <p:spPr>
          <a:xfrm>
            <a:off x="2786050" y="5169771"/>
            <a:ext cx="4572032" cy="830997"/>
          </a:xfrm>
          <a:prstGeom prst="rect">
            <a:avLst/>
          </a:prstGeom>
          <a:noFill/>
        </p:spPr>
        <p:txBody>
          <a:bodyPr wrap="square" rtlCol="0">
            <a:spAutoFit/>
          </a:bodyPr>
          <a:lstStyle/>
          <a:p>
            <a:r>
              <a:rPr lang="en-US" altLang="zh-CN" sz="2400" i="1" dirty="0" smtClean="0">
                <a:solidFill>
                  <a:srgbClr val="FF0000"/>
                </a:solidFill>
              </a:rPr>
              <a:t>June the ninth / the ninth of June</a:t>
            </a:r>
          </a:p>
          <a:p>
            <a:r>
              <a:rPr lang="en-US" altLang="zh-CN" sz="2400" i="1" dirty="0" smtClean="0">
                <a:solidFill>
                  <a:srgbClr val="FF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lide(fromBottom)">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slide(fromBottom)">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slide(fromBottom)">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slide(fromBottom)">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023394"/>
            <a:ext cx="7429552" cy="846244"/>
            <a:chOff x="857224" y="1500174"/>
            <a:chExt cx="7072362" cy="846244"/>
          </a:xfrm>
        </p:grpSpPr>
        <p:sp>
          <p:nvSpPr>
            <p:cNvPr id="6" name="矩形 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7" name="TextBox 6"/>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to four people making phone calls and complete the notes.  </a:t>
              </a:r>
            </a:p>
          </p:txBody>
        </p:sp>
      </p:grpSp>
      <p:pic>
        <p:nvPicPr>
          <p:cNvPr id="13" name="图片 12"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矩形 14"/>
          <p:cNvSpPr/>
          <p:nvPr/>
        </p:nvSpPr>
        <p:spPr>
          <a:xfrm>
            <a:off x="1214414" y="3000372"/>
            <a:ext cx="6000792" cy="4524315"/>
          </a:xfrm>
          <a:prstGeom prst="rect">
            <a:avLst/>
          </a:prstGeom>
        </p:spPr>
        <p:txBody>
          <a:bodyPr wrap="square">
            <a:spAutoFit/>
          </a:bodyPr>
          <a:lstStyle/>
          <a:p>
            <a:pPr marL="396000" indent="-432000"/>
            <a:r>
              <a:rPr lang="en-US" altLang="zh-CN" sz="2400" b="1" dirty="0" smtClean="0"/>
              <a:t>Conversation 3</a:t>
            </a:r>
          </a:p>
          <a:p>
            <a:r>
              <a:rPr lang="en-US" altLang="zh-CN" sz="2400" dirty="0" smtClean="0"/>
              <a:t>Reasons for calling: _________________________________</a:t>
            </a:r>
            <a:endParaRPr lang="en-US" altLang="zh-CN" sz="2400" u="sng" dirty="0" smtClean="0"/>
          </a:p>
          <a:p>
            <a:r>
              <a:rPr lang="en-US" altLang="zh-CN" sz="2400" dirty="0" smtClean="0"/>
              <a:t>Dinner with Wendy and their friends. </a:t>
            </a:r>
          </a:p>
          <a:p>
            <a:r>
              <a:rPr lang="en-US" altLang="zh-CN" sz="2400" dirty="0" smtClean="0"/>
              <a:t>Zanzibar’s at _________on _______ night.</a:t>
            </a:r>
            <a:r>
              <a:rPr lang="en-US" altLang="zh-CN" sz="2400" u="sng" dirty="0" smtClean="0"/>
              <a:t> </a:t>
            </a:r>
          </a:p>
          <a:p>
            <a:r>
              <a:rPr lang="en-US" altLang="zh-CN" sz="2400" b="1" dirty="0" smtClean="0"/>
              <a:t>Conversation 4</a:t>
            </a:r>
          </a:p>
          <a:p>
            <a:r>
              <a:rPr lang="en-US" altLang="zh-CN" sz="2400" dirty="0" smtClean="0"/>
              <a:t>To: Sarah Hobbs. Caller: Andy Jones. </a:t>
            </a:r>
          </a:p>
          <a:p>
            <a:r>
              <a:rPr lang="en-US" altLang="zh-CN" sz="2400" dirty="0" smtClean="0"/>
              <a:t>Message: Cancel_______________. Please call back on _______________.</a:t>
            </a:r>
            <a:endParaRPr lang="en-US" altLang="zh-CN" sz="2400" u="sng" dirty="0" smtClean="0"/>
          </a:p>
          <a:p>
            <a:pPr marL="396000" indent="-432000"/>
            <a:r>
              <a:rPr lang="en-US" altLang="zh-CN" sz="2400" b="1" dirty="0" smtClean="0"/>
              <a:t> </a:t>
            </a:r>
          </a:p>
          <a:p>
            <a:pPr marL="180975" indent="-180975"/>
            <a:endParaRPr lang="en-US" altLang="zh-CN" sz="2400" i="1" dirty="0" smtClean="0">
              <a:solidFill>
                <a:srgbClr val="FF0000"/>
              </a:solidFill>
            </a:endParaRPr>
          </a:p>
          <a:p>
            <a:pPr marL="180975" indent="-180975"/>
            <a:endParaRPr lang="en-US" altLang="zh-CN" sz="2400" i="1" dirty="0" smtClean="0">
              <a:solidFill>
                <a:srgbClr val="FF0000"/>
              </a:solidFill>
            </a:endParaRPr>
          </a:p>
        </p:txBody>
      </p:sp>
      <p:sp>
        <p:nvSpPr>
          <p:cNvPr id="14" name="TextBox 13"/>
          <p:cNvSpPr txBox="1"/>
          <p:nvPr/>
        </p:nvSpPr>
        <p:spPr>
          <a:xfrm>
            <a:off x="1285852" y="3714752"/>
            <a:ext cx="4857784" cy="461665"/>
          </a:xfrm>
          <a:prstGeom prst="rect">
            <a:avLst/>
          </a:prstGeom>
          <a:noFill/>
        </p:spPr>
        <p:txBody>
          <a:bodyPr wrap="square" rtlCol="0">
            <a:spAutoFit/>
          </a:bodyPr>
          <a:lstStyle/>
          <a:p>
            <a:r>
              <a:rPr lang="en-US" altLang="zh-CN" sz="2400" i="1" dirty="0" smtClean="0">
                <a:solidFill>
                  <a:srgbClr val="FF0000"/>
                </a:solidFill>
              </a:rPr>
              <a:t>Arrange to have dinner with friends</a:t>
            </a:r>
            <a:endParaRPr lang="zh-CN" altLang="en-US" sz="2400" i="1" dirty="0">
              <a:solidFill>
                <a:srgbClr val="FF0000"/>
              </a:solidFill>
            </a:endParaRPr>
          </a:p>
        </p:txBody>
      </p:sp>
      <p:sp>
        <p:nvSpPr>
          <p:cNvPr id="16" name="TextBox 15"/>
          <p:cNvSpPr txBox="1"/>
          <p:nvPr/>
        </p:nvSpPr>
        <p:spPr>
          <a:xfrm>
            <a:off x="2786050" y="4429132"/>
            <a:ext cx="1714512" cy="461665"/>
          </a:xfrm>
          <a:prstGeom prst="rect">
            <a:avLst/>
          </a:prstGeom>
          <a:noFill/>
        </p:spPr>
        <p:txBody>
          <a:bodyPr wrap="square" rtlCol="0">
            <a:spAutoFit/>
          </a:bodyPr>
          <a:lstStyle/>
          <a:p>
            <a:r>
              <a:rPr lang="en-US" altLang="zh-CN" sz="2400" i="1" dirty="0" smtClean="0">
                <a:solidFill>
                  <a:srgbClr val="FF0000"/>
                </a:solidFill>
              </a:rPr>
              <a:t>eight thirty</a:t>
            </a:r>
            <a:endParaRPr lang="zh-CN" altLang="en-US" sz="2400" i="1" dirty="0">
              <a:solidFill>
                <a:srgbClr val="FF0000"/>
              </a:solidFill>
            </a:endParaRPr>
          </a:p>
        </p:txBody>
      </p:sp>
      <p:sp>
        <p:nvSpPr>
          <p:cNvPr id="17" name="TextBox 16"/>
          <p:cNvSpPr txBox="1"/>
          <p:nvPr/>
        </p:nvSpPr>
        <p:spPr>
          <a:xfrm>
            <a:off x="4572000" y="4429132"/>
            <a:ext cx="1714512" cy="461665"/>
          </a:xfrm>
          <a:prstGeom prst="rect">
            <a:avLst/>
          </a:prstGeom>
          <a:noFill/>
        </p:spPr>
        <p:txBody>
          <a:bodyPr wrap="square" rtlCol="0">
            <a:spAutoFit/>
          </a:bodyPr>
          <a:lstStyle/>
          <a:p>
            <a:r>
              <a:rPr lang="en-US" altLang="zh-CN" sz="2400" i="1" dirty="0" smtClean="0">
                <a:solidFill>
                  <a:srgbClr val="FF0000"/>
                </a:solidFill>
              </a:rPr>
              <a:t>Saturday</a:t>
            </a:r>
            <a:endParaRPr lang="zh-CN" altLang="en-US" sz="2400" i="1" dirty="0">
              <a:solidFill>
                <a:srgbClr val="FF0000"/>
              </a:solidFill>
            </a:endParaRPr>
          </a:p>
        </p:txBody>
      </p:sp>
      <p:sp>
        <p:nvSpPr>
          <p:cNvPr id="18" name="TextBox 17"/>
          <p:cNvSpPr txBox="1"/>
          <p:nvPr/>
        </p:nvSpPr>
        <p:spPr>
          <a:xfrm>
            <a:off x="3428992" y="5572140"/>
            <a:ext cx="2071702" cy="461665"/>
          </a:xfrm>
          <a:prstGeom prst="rect">
            <a:avLst/>
          </a:prstGeom>
          <a:noFill/>
        </p:spPr>
        <p:txBody>
          <a:bodyPr wrap="square" rtlCol="0">
            <a:spAutoFit/>
          </a:bodyPr>
          <a:lstStyle/>
          <a:p>
            <a:r>
              <a:rPr lang="en-US" altLang="zh-CN" sz="2400" i="1" dirty="0" smtClean="0">
                <a:solidFill>
                  <a:srgbClr val="FF0000"/>
                </a:solidFill>
              </a:rPr>
              <a:t>dinner tonight </a:t>
            </a:r>
            <a:endParaRPr lang="zh-CN" altLang="en-US" sz="2400" i="1" dirty="0">
              <a:solidFill>
                <a:srgbClr val="FF0000"/>
              </a:solidFill>
            </a:endParaRPr>
          </a:p>
        </p:txBody>
      </p:sp>
      <p:sp>
        <p:nvSpPr>
          <p:cNvPr id="23" name="TextBox 22"/>
          <p:cNvSpPr txBox="1"/>
          <p:nvPr/>
        </p:nvSpPr>
        <p:spPr>
          <a:xfrm>
            <a:off x="2714612" y="5929330"/>
            <a:ext cx="1643074" cy="461665"/>
          </a:xfrm>
          <a:prstGeom prst="rect">
            <a:avLst/>
          </a:prstGeom>
          <a:noFill/>
        </p:spPr>
        <p:txBody>
          <a:bodyPr wrap="square" rtlCol="0">
            <a:spAutoFit/>
          </a:bodyPr>
          <a:lstStyle/>
          <a:p>
            <a:r>
              <a:rPr lang="en-US" altLang="zh-CN" sz="2400" i="1" dirty="0" smtClean="0">
                <a:solidFill>
                  <a:srgbClr val="FF0000"/>
                </a:solidFill>
              </a:rPr>
              <a:t>0988 45673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lide(fromBottom)">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slide(fromBottom)">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slide(fromBottom)">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slide(fromBottom)">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857364"/>
            <a:ext cx="7072362" cy="1200329"/>
            <a:chOff x="857224" y="1428736"/>
            <a:chExt cx="7072362" cy="1200329"/>
          </a:xfrm>
        </p:grpSpPr>
        <p:sp>
          <p:nvSpPr>
            <p:cNvPr id="6" name="矩形 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7" name="TextBox 6"/>
            <p:cNvSpPr txBox="1"/>
            <p:nvPr/>
          </p:nvSpPr>
          <p:spPr>
            <a:xfrm>
              <a:off x="1214414" y="1428736"/>
              <a:ext cx="6715172" cy="1200329"/>
            </a:xfrm>
            <a:prstGeom prst="rect">
              <a:avLst/>
            </a:prstGeom>
            <a:noFill/>
          </p:spPr>
          <p:txBody>
            <a:bodyPr wrap="square" rtlCol="0">
              <a:spAutoFit/>
            </a:bodyPr>
            <a:lstStyle/>
            <a:p>
              <a:r>
                <a:rPr lang="en-US" altLang="zh-CN" sz="2400" dirty="0" smtClean="0">
                  <a:latin typeface="Arial" pitchFamily="34" charset="0"/>
                  <a:cs typeface="Arial" pitchFamily="34" charset="0"/>
                </a:rPr>
                <a:t>Listen to the conversations again and write down the expressions used in these situations in the conversations.</a:t>
              </a:r>
            </a:p>
          </p:txBody>
        </p:sp>
      </p:grpSp>
      <p:sp>
        <p:nvSpPr>
          <p:cNvPr id="8" name="矩形 7"/>
          <p:cNvSpPr/>
          <p:nvPr/>
        </p:nvSpPr>
        <p:spPr>
          <a:xfrm>
            <a:off x="1142976" y="3500438"/>
            <a:ext cx="6072230" cy="2677656"/>
          </a:xfrm>
          <a:prstGeom prst="rect">
            <a:avLst/>
          </a:prstGeom>
        </p:spPr>
        <p:txBody>
          <a:bodyPr wrap="square">
            <a:spAutoFit/>
          </a:bodyPr>
          <a:lstStyle/>
          <a:p>
            <a:r>
              <a:rPr lang="en-US" altLang="zh-CN" sz="2400" dirty="0" smtClean="0">
                <a:solidFill>
                  <a:srgbClr val="FF0000"/>
                </a:solidFill>
              </a:rPr>
              <a:t>1</a:t>
            </a:r>
            <a:r>
              <a:rPr lang="en-US" altLang="zh-CN" sz="2400" i="1" dirty="0" smtClean="0">
                <a:solidFill>
                  <a:srgbClr val="FF0000"/>
                </a:solidFill>
              </a:rPr>
              <a:t> Can you repeat that, please? Did you say …?</a:t>
            </a:r>
          </a:p>
          <a:p>
            <a:r>
              <a:rPr lang="en-US" altLang="zh-CN" sz="2400" dirty="0" smtClean="0">
                <a:solidFill>
                  <a:srgbClr val="FF0000"/>
                </a:solidFill>
              </a:rPr>
              <a:t>2</a:t>
            </a:r>
            <a:r>
              <a:rPr lang="en-US" altLang="zh-CN" sz="2400" i="1" dirty="0" smtClean="0">
                <a:solidFill>
                  <a:srgbClr val="FF0000"/>
                </a:solidFill>
              </a:rPr>
              <a:t> Can I just check? </a:t>
            </a:r>
          </a:p>
          <a:p>
            <a:r>
              <a:rPr lang="en-US" altLang="zh-CN" sz="2400" i="1" dirty="0" smtClean="0">
                <a:solidFill>
                  <a:srgbClr val="FF0000"/>
                </a:solidFill>
              </a:rPr>
              <a:t>   Sorry, I didn’t catch that. Did you say …? </a:t>
            </a:r>
          </a:p>
          <a:p>
            <a:r>
              <a:rPr lang="en-US" altLang="zh-CN" sz="2400" i="1" dirty="0" smtClean="0">
                <a:solidFill>
                  <a:srgbClr val="FF0000"/>
                </a:solidFill>
              </a:rPr>
              <a:t>   Sorry, can you slow down, please?</a:t>
            </a:r>
          </a:p>
          <a:p>
            <a:r>
              <a:rPr lang="en-US" altLang="zh-CN" sz="2400" dirty="0" smtClean="0">
                <a:solidFill>
                  <a:srgbClr val="FF0000"/>
                </a:solidFill>
              </a:rPr>
              <a:t>3</a:t>
            </a:r>
            <a:r>
              <a:rPr lang="en-US" altLang="zh-CN" sz="2400" i="1" dirty="0" smtClean="0">
                <a:solidFill>
                  <a:srgbClr val="FF0000"/>
                </a:solidFill>
              </a:rPr>
              <a:t> Can you speak up, please?</a:t>
            </a:r>
          </a:p>
          <a:p>
            <a:r>
              <a:rPr lang="en-US" altLang="zh-CN" sz="2400" dirty="0" smtClean="0">
                <a:solidFill>
                  <a:srgbClr val="FF0000"/>
                </a:solidFill>
              </a:rPr>
              <a:t>4</a:t>
            </a:r>
            <a:r>
              <a:rPr lang="en-US" altLang="zh-CN" sz="2400" i="1" dirty="0" smtClean="0">
                <a:solidFill>
                  <a:srgbClr val="FF0000"/>
                </a:solidFill>
              </a:rPr>
              <a:t> Can you repeat that, please?</a:t>
            </a:r>
          </a:p>
          <a:p>
            <a:r>
              <a:rPr lang="en-US" altLang="zh-CN" sz="2400" i="1" dirty="0" smtClean="0">
                <a:solidFill>
                  <a:srgbClr val="FF0000"/>
                </a:solidFill>
              </a:rPr>
              <a:t>   </a:t>
            </a:r>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slide(fromBottom)">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slide(fromBottom)">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slide(fromBottom)">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slide(fromBottom)">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slide(fromBottom)">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slide(fromBottom)">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slide(fromBottom)">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graphicFrame>
        <p:nvGraphicFramePr>
          <p:cNvPr id="7" name="表格 6"/>
          <p:cNvGraphicFramePr>
            <a:graphicFrameLocks noGrp="1"/>
          </p:cNvGraphicFramePr>
          <p:nvPr/>
        </p:nvGraphicFramePr>
        <p:xfrm>
          <a:off x="714348" y="2037414"/>
          <a:ext cx="7858180" cy="4391982"/>
        </p:xfrm>
        <a:graphic>
          <a:graphicData uri="http://schemas.openxmlformats.org/drawingml/2006/table">
            <a:tbl>
              <a:tblPr firstRow="1" bandRow="1">
                <a:tableStyleId>{F2DE63D5-997A-4646-A377-4702673A728D}</a:tableStyleId>
              </a:tblPr>
              <a:tblGrid>
                <a:gridCol w="7858180"/>
              </a:tblGrid>
              <a:tr h="464193">
                <a:tc>
                  <a:txBody>
                    <a:bodyPr/>
                    <a:lstStyle/>
                    <a:p>
                      <a:pPr algn="ctr"/>
                      <a:r>
                        <a:rPr lang="en-US" altLang="zh-CN" sz="2000" b="0" i="1" dirty="0" smtClean="0"/>
                        <a:t>Additional</a:t>
                      </a:r>
                      <a:r>
                        <a:rPr lang="en-US" altLang="zh-CN" sz="2000" b="0" i="1" baseline="0" dirty="0" smtClean="0"/>
                        <a:t> Tips</a:t>
                      </a:r>
                      <a:endParaRPr lang="zh-CN" altLang="en-US" sz="2000" b="0" i="1" dirty="0"/>
                    </a:p>
                  </a:txBody>
                  <a:tcPr/>
                </a:tc>
              </a:tr>
              <a:tr h="1249751">
                <a:tc>
                  <a:txBody>
                    <a:bodyPr/>
                    <a:lstStyle/>
                    <a:p>
                      <a:r>
                        <a:rPr lang="en-US" altLang="zh-CN" sz="2400" b="1" dirty="0" smtClean="0"/>
                        <a:t>Managing phone problems</a:t>
                      </a:r>
                    </a:p>
                    <a:p>
                      <a:pPr>
                        <a:buClr>
                          <a:srgbClr val="993300"/>
                        </a:buClr>
                        <a:buSzPct val="60000"/>
                        <a:buFont typeface="Wingdings" pitchFamily="2" charset="2"/>
                        <a:buNone/>
                      </a:pPr>
                      <a:r>
                        <a:rPr lang="en-US" altLang="zh-CN" sz="2000" b="0" dirty="0" smtClean="0"/>
                        <a:t>A telephone conversation is a complex process with special challenges</a:t>
                      </a:r>
                      <a:r>
                        <a:rPr lang="en-US" altLang="zh-CN" sz="2000" baseline="0" dirty="0" smtClean="0"/>
                        <a:t>.</a:t>
                      </a:r>
                      <a:r>
                        <a:rPr lang="en-US" altLang="zh-CN" sz="2000" b="1" dirty="0" smtClean="0"/>
                        <a:t> </a:t>
                      </a:r>
                      <a:endParaRPr lang="en-US" altLang="zh-CN" sz="2000" dirty="0" smtClean="0"/>
                    </a:p>
                  </a:txBody>
                  <a:tcPr/>
                </a:tc>
              </a:tr>
              <a:tr h="2678038">
                <a:tc>
                  <a: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a:txBody>
                  <a:tcPr/>
                </a:tc>
              </a:tr>
            </a:tbl>
          </a:graphicData>
        </a:graphic>
      </p:graphicFrame>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071546"/>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9" name="TextBox 8"/>
          <p:cNvSpPr txBox="1"/>
          <p:nvPr/>
        </p:nvSpPr>
        <p:spPr>
          <a:xfrm>
            <a:off x="725404" y="1517680"/>
            <a:ext cx="2489274" cy="553998"/>
          </a:xfrm>
          <a:prstGeom prst="rect">
            <a:avLst/>
          </a:prstGeom>
          <a:noFill/>
        </p:spPr>
        <p:txBody>
          <a:bodyPr wrap="square" rtlCol="0">
            <a:spAutoFit/>
          </a:bodyPr>
          <a:lstStyle/>
          <a:p>
            <a:r>
              <a:rPr lang="en-US" altLang="zh-CN" sz="3000" b="1" dirty="0" smtClean="0">
                <a:solidFill>
                  <a:srgbClr val="993300"/>
                </a:solidFill>
              </a:rPr>
              <a:t>Speaking skills</a:t>
            </a:r>
            <a:endParaRPr lang="zh-CN" altLang="en-US" sz="3000" b="1" dirty="0">
              <a:solidFill>
                <a:srgbClr val="993300"/>
              </a:solidFill>
            </a:endParaRPr>
          </a:p>
        </p:txBody>
      </p:sp>
      <p:graphicFrame>
        <p:nvGraphicFramePr>
          <p:cNvPr id="11" name="表格 10"/>
          <p:cNvGraphicFramePr>
            <a:graphicFrameLocks noGrp="1"/>
          </p:cNvGraphicFramePr>
          <p:nvPr/>
        </p:nvGraphicFramePr>
        <p:xfrm>
          <a:off x="714348" y="3554152"/>
          <a:ext cx="7786742" cy="2987040"/>
        </p:xfrm>
        <a:graphic>
          <a:graphicData uri="http://schemas.openxmlformats.org/drawingml/2006/table">
            <a:tbl>
              <a:tblPr firstRow="1" bandRow="1">
                <a:tableStyleId>{0505E3EF-67EA-436B-97B2-0124C06EBD24}</a:tableStyleId>
              </a:tblPr>
              <a:tblGrid>
                <a:gridCol w="2428892"/>
                <a:gridCol w="5357850"/>
              </a:tblGrid>
              <a:tr h="298106">
                <a:tc>
                  <a:txBody>
                    <a:bodyPr/>
                    <a:lstStyle/>
                    <a:p>
                      <a:pPr algn="ctr"/>
                      <a:r>
                        <a:rPr lang="en-US" altLang="zh-CN" sz="2000" b="1" dirty="0" smtClean="0"/>
                        <a:t>Phone problems</a:t>
                      </a:r>
                      <a:endParaRPr lang="zh-CN" altLang="en-US" sz="2000" b="1" dirty="0"/>
                    </a:p>
                  </a:txBody>
                  <a:tcPr/>
                </a:tc>
                <a:tc>
                  <a:txBody>
                    <a:bodyPr/>
                    <a:lstStyle/>
                    <a:p>
                      <a:pPr algn="ctr"/>
                      <a:r>
                        <a:rPr lang="en-US" altLang="zh-CN" sz="2000" b="1" dirty="0" smtClean="0"/>
                        <a:t>Expressions for managing Phone problems</a:t>
                      </a:r>
                      <a:endParaRPr lang="zh-CN" altLang="en-US" sz="2000" b="1" dirty="0"/>
                    </a:p>
                  </a:txBody>
                  <a:tcPr/>
                </a:tc>
              </a:tr>
              <a:tr h="816882">
                <a:tc>
                  <a:txBody>
                    <a:bodyPr/>
                    <a:lstStyle/>
                    <a:p>
                      <a:pPr>
                        <a:buFont typeface="Arial" pitchFamily="34" charset="0"/>
                        <a:buNone/>
                      </a:pPr>
                      <a:r>
                        <a:rPr lang="en-US" altLang="zh-CN" sz="2000" dirty="0" smtClean="0"/>
                        <a:t>You need to place the caller on hold.</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CN" sz="2000" kern="1200" baseline="0" dirty="0" smtClean="0">
                          <a:solidFill>
                            <a:schemeClr val="dk1"/>
                          </a:solidFill>
                          <a:latin typeface="+mn-lt"/>
                          <a:ea typeface="+mn-ea"/>
                          <a:cs typeface="+mn-cs"/>
                        </a:rPr>
                        <a:t>• She is talking on another line. Would you care to wait, or may I have her return your call?</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CN" sz="2000" kern="1200" baseline="0" dirty="0" smtClean="0">
                          <a:solidFill>
                            <a:schemeClr val="dk1"/>
                          </a:solidFill>
                          <a:latin typeface="+mn-lt"/>
                          <a:ea typeface="+mn-ea"/>
                          <a:cs typeface="+mn-cs"/>
                        </a:rPr>
                        <a:t>• I’m sorry, but Mr. Venter is on the other line. May I have him return your call later today?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CN" sz="2000" kern="1200" baseline="0" dirty="0" smtClean="0">
                          <a:solidFill>
                            <a:schemeClr val="dk1"/>
                          </a:solidFill>
                          <a:latin typeface="+mn-lt"/>
                          <a:ea typeface="+mn-ea"/>
                          <a:cs typeface="+mn-cs"/>
                        </a:rPr>
                        <a:t>• He is working with another customer at the moment. Would you like to hold, or would you prefer to leave a message?</a:t>
                      </a:r>
                    </a:p>
                    <a:p>
                      <a:pPr>
                        <a:buFont typeface="Arial" pitchFamily="34" charset="0"/>
                        <a:buChar char="•"/>
                      </a:pPr>
                      <a:endParaRPr lang="en-US" altLang="zh-CN" sz="2400" dirty="0" smtClean="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graphicFrame>
        <p:nvGraphicFramePr>
          <p:cNvPr id="7" name="表格 6"/>
          <p:cNvGraphicFramePr>
            <a:graphicFrameLocks noGrp="1"/>
          </p:cNvGraphicFramePr>
          <p:nvPr/>
        </p:nvGraphicFramePr>
        <p:xfrm>
          <a:off x="714348" y="2037414"/>
          <a:ext cx="7858180" cy="4391982"/>
        </p:xfrm>
        <a:graphic>
          <a:graphicData uri="http://schemas.openxmlformats.org/drawingml/2006/table">
            <a:tbl>
              <a:tblPr firstRow="1" bandRow="1">
                <a:tableStyleId>{F2DE63D5-997A-4646-A377-4702673A728D}</a:tableStyleId>
              </a:tblPr>
              <a:tblGrid>
                <a:gridCol w="7858180"/>
              </a:tblGrid>
              <a:tr h="464193">
                <a:tc>
                  <a:txBody>
                    <a:bodyPr/>
                    <a:lstStyle/>
                    <a:p>
                      <a:pPr algn="ctr"/>
                      <a:r>
                        <a:rPr lang="en-US" altLang="zh-CN" sz="2000" b="0" i="1" dirty="0" smtClean="0"/>
                        <a:t>Additional</a:t>
                      </a:r>
                      <a:r>
                        <a:rPr lang="en-US" altLang="zh-CN" sz="2000" b="0" i="1" baseline="0" dirty="0" smtClean="0"/>
                        <a:t> Tips</a:t>
                      </a:r>
                      <a:endParaRPr lang="zh-CN" altLang="en-US" sz="2000" b="0" i="1" dirty="0"/>
                    </a:p>
                  </a:txBody>
                  <a:tcPr/>
                </a:tc>
              </a:tr>
              <a:tr h="1249751">
                <a:tc>
                  <a:txBody>
                    <a:bodyPr/>
                    <a:lstStyle/>
                    <a:p>
                      <a:r>
                        <a:rPr lang="en-US" altLang="zh-CN" sz="2400" b="1" dirty="0" smtClean="0"/>
                        <a:t>Managing phone problems</a:t>
                      </a:r>
                    </a:p>
                    <a:p>
                      <a:pPr>
                        <a:buClr>
                          <a:srgbClr val="993300"/>
                        </a:buClr>
                        <a:buSzPct val="60000"/>
                        <a:buFont typeface="Wingdings" pitchFamily="2" charset="2"/>
                        <a:buNone/>
                      </a:pPr>
                      <a:r>
                        <a:rPr lang="en-US" altLang="zh-CN" sz="2000" b="0" dirty="0" smtClean="0"/>
                        <a:t>A telephone conversation is a complex process with special challenges</a:t>
                      </a:r>
                      <a:r>
                        <a:rPr lang="en-US" altLang="zh-CN" sz="2000" baseline="0" dirty="0" smtClean="0"/>
                        <a:t>.</a:t>
                      </a:r>
                      <a:r>
                        <a:rPr lang="en-US" altLang="zh-CN" sz="2000" b="1" dirty="0" smtClean="0"/>
                        <a:t> </a:t>
                      </a:r>
                      <a:endParaRPr lang="en-US" altLang="zh-CN" sz="2000" dirty="0" smtClean="0"/>
                    </a:p>
                  </a:txBody>
                  <a:tcPr/>
                </a:tc>
              </a:tr>
              <a:tr h="2678038">
                <a:tc>
                  <a: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a:txBody>
                  <a:tcPr/>
                </a:tc>
              </a:tr>
            </a:tbl>
          </a:graphicData>
        </a:graphic>
      </p:graphicFrame>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071546"/>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9" name="TextBox 8"/>
          <p:cNvSpPr txBox="1"/>
          <p:nvPr/>
        </p:nvSpPr>
        <p:spPr>
          <a:xfrm>
            <a:off x="725404" y="1517680"/>
            <a:ext cx="2489274" cy="553998"/>
          </a:xfrm>
          <a:prstGeom prst="rect">
            <a:avLst/>
          </a:prstGeom>
          <a:noFill/>
        </p:spPr>
        <p:txBody>
          <a:bodyPr wrap="square" rtlCol="0">
            <a:spAutoFit/>
          </a:bodyPr>
          <a:lstStyle/>
          <a:p>
            <a:r>
              <a:rPr lang="en-US" altLang="zh-CN" sz="3000" b="1" dirty="0" smtClean="0">
                <a:solidFill>
                  <a:srgbClr val="993300"/>
                </a:solidFill>
              </a:rPr>
              <a:t>Speaking skills</a:t>
            </a:r>
            <a:endParaRPr lang="zh-CN" altLang="en-US" sz="3000" b="1" dirty="0">
              <a:solidFill>
                <a:srgbClr val="993300"/>
              </a:solidFill>
            </a:endParaRPr>
          </a:p>
        </p:txBody>
      </p:sp>
      <p:graphicFrame>
        <p:nvGraphicFramePr>
          <p:cNvPr id="11" name="表格 10"/>
          <p:cNvGraphicFramePr>
            <a:graphicFrameLocks noGrp="1"/>
          </p:cNvGraphicFramePr>
          <p:nvPr/>
        </p:nvGraphicFramePr>
        <p:xfrm>
          <a:off x="714348" y="3554153"/>
          <a:ext cx="7786742" cy="2803805"/>
        </p:xfrm>
        <a:graphic>
          <a:graphicData uri="http://schemas.openxmlformats.org/drawingml/2006/table">
            <a:tbl>
              <a:tblPr firstRow="1" bandRow="1">
                <a:tableStyleId>{0505E3EF-67EA-436B-97B2-0124C06EBD24}</a:tableStyleId>
              </a:tblPr>
              <a:tblGrid>
                <a:gridCol w="3000396"/>
                <a:gridCol w="4786346"/>
              </a:tblGrid>
              <a:tr h="426939">
                <a:tc>
                  <a:txBody>
                    <a:bodyPr/>
                    <a:lstStyle/>
                    <a:p>
                      <a:pPr algn="ctr"/>
                      <a:r>
                        <a:rPr lang="en-US" altLang="zh-CN" sz="2000" b="1" dirty="0" smtClean="0"/>
                        <a:t>Phone problems</a:t>
                      </a:r>
                      <a:endParaRPr lang="zh-CN" altLang="en-US" sz="2000" b="1" dirty="0"/>
                    </a:p>
                  </a:txBody>
                  <a:tcPr/>
                </a:tc>
                <a:tc>
                  <a:txBody>
                    <a:bodyPr/>
                    <a:lstStyle/>
                    <a:p>
                      <a:pPr algn="ctr"/>
                      <a:r>
                        <a:rPr lang="en-US" altLang="zh-CN" sz="2000" b="1" dirty="0" smtClean="0"/>
                        <a:t>Expressions for managing Phone problems</a:t>
                      </a:r>
                      <a:endParaRPr lang="zh-CN" altLang="en-US" sz="2000" b="1" dirty="0"/>
                    </a:p>
                  </a:txBody>
                  <a:tcPr/>
                </a:tc>
              </a:tr>
              <a:tr h="2376866">
                <a:tc>
                  <a:txBody>
                    <a:bodyPr/>
                    <a:lstStyle/>
                    <a:p>
                      <a:r>
                        <a:rPr lang="en-US" altLang="zh-CN" sz="2000" kern="1200" dirty="0" smtClean="0">
                          <a:solidFill>
                            <a:schemeClr val="dk1"/>
                          </a:solidFill>
                          <a:latin typeface="+mn-lt"/>
                          <a:ea typeface="+mn-ea"/>
                          <a:cs typeface="+mn-cs"/>
                        </a:rPr>
                        <a:t>A caller has reached you by mistake and you want to transfer him / her to someone else. </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Mary in the Personnel Department will be able to answer your questions. I’d like to transfer you to her line. Is that all right with you?</a:t>
                      </a:r>
                    </a:p>
                    <a:p>
                      <a:endParaRPr lang="zh-CN" alt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Opening up</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285860"/>
            <a:ext cx="7072362" cy="830997"/>
            <a:chOff x="857224" y="1428736"/>
            <a:chExt cx="7072362" cy="830997"/>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428736"/>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Look at the pictures and read the activities. Then match the activities 1-6 to the pictures A-F</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8" name="组合 19"/>
          <p:cNvGrpSpPr/>
          <p:nvPr/>
        </p:nvGrpSpPr>
        <p:grpSpPr>
          <a:xfrm>
            <a:off x="5072066" y="2500306"/>
            <a:ext cx="1857388" cy="928694"/>
            <a:chOff x="1554699" y="2640511"/>
            <a:chExt cx="2000627" cy="1186354"/>
          </a:xfrm>
        </p:grpSpPr>
        <p:pic>
          <p:nvPicPr>
            <p:cNvPr id="24" name="Picture 2"/>
            <p:cNvPicPr>
              <a:picLocks noChangeAspect="1" noChangeArrowheads="1"/>
            </p:cNvPicPr>
            <p:nvPr/>
          </p:nvPicPr>
          <p:blipFill>
            <a:blip r:embed="rId4"/>
            <a:stretch>
              <a:fillRect/>
            </a:stretch>
          </p:blipFill>
          <p:spPr bwMode="auto">
            <a:xfrm>
              <a:off x="1554699" y="2640511"/>
              <a:ext cx="2000627" cy="1129292"/>
            </a:xfrm>
            <a:prstGeom prst="rect">
              <a:avLst/>
            </a:prstGeom>
            <a:noFill/>
            <a:ln w="9525">
              <a:noFill/>
              <a:miter lim="800000"/>
              <a:headEnd/>
              <a:tailEnd/>
            </a:ln>
            <a:effectLst/>
          </p:spPr>
        </p:pic>
        <p:sp>
          <p:nvSpPr>
            <p:cNvPr id="22" name="TextBox 21"/>
            <p:cNvSpPr txBox="1"/>
            <p:nvPr/>
          </p:nvSpPr>
          <p:spPr>
            <a:xfrm>
              <a:off x="1554699" y="3237114"/>
              <a:ext cx="357190" cy="589751"/>
            </a:xfrm>
            <a:prstGeom prst="rect">
              <a:avLst/>
            </a:prstGeom>
            <a:solidFill>
              <a:schemeClr val="bg2"/>
            </a:solidFill>
          </p:spPr>
          <p:txBody>
            <a:bodyPr wrap="square" rtlCol="0">
              <a:spAutoFit/>
            </a:bodyPr>
            <a:lstStyle/>
            <a:p>
              <a:r>
                <a:rPr lang="en-US" altLang="zh-CN" sz="2400" b="1" dirty="0" smtClean="0">
                  <a:solidFill>
                    <a:srgbClr val="FF0000"/>
                  </a:solidFill>
                </a:rPr>
                <a:t>C</a:t>
              </a:r>
              <a:endParaRPr lang="zh-CN" altLang="en-US" sz="2400" b="1" dirty="0">
                <a:solidFill>
                  <a:srgbClr val="FF0000"/>
                </a:solidFill>
              </a:endParaRPr>
            </a:p>
          </p:txBody>
        </p:sp>
      </p:grpSp>
      <p:grpSp>
        <p:nvGrpSpPr>
          <p:cNvPr id="12" name="组合 32"/>
          <p:cNvGrpSpPr/>
          <p:nvPr/>
        </p:nvGrpSpPr>
        <p:grpSpPr>
          <a:xfrm>
            <a:off x="5072066" y="3510143"/>
            <a:ext cx="1785950" cy="1061865"/>
            <a:chOff x="1594679" y="2596957"/>
            <a:chExt cx="1832975" cy="1264807"/>
          </a:xfrm>
        </p:grpSpPr>
        <p:pic>
          <p:nvPicPr>
            <p:cNvPr id="37" name="Picture 2"/>
            <p:cNvPicPr>
              <a:picLocks noChangeAspect="1" noChangeArrowheads="1"/>
            </p:cNvPicPr>
            <p:nvPr/>
          </p:nvPicPr>
          <p:blipFill>
            <a:blip r:embed="rId5"/>
            <a:stretch>
              <a:fillRect/>
            </a:stretch>
          </p:blipFill>
          <p:spPr bwMode="auto">
            <a:xfrm>
              <a:off x="1594679" y="2596957"/>
              <a:ext cx="1832975" cy="1216399"/>
            </a:xfrm>
            <a:prstGeom prst="rect">
              <a:avLst/>
            </a:prstGeom>
            <a:noFill/>
            <a:ln w="9525">
              <a:noFill/>
              <a:miter lim="800000"/>
              <a:headEnd/>
              <a:tailEnd/>
            </a:ln>
            <a:effectLst/>
          </p:spPr>
        </p:pic>
        <p:sp>
          <p:nvSpPr>
            <p:cNvPr id="35" name="TextBox 34"/>
            <p:cNvSpPr txBox="1"/>
            <p:nvPr/>
          </p:nvSpPr>
          <p:spPr>
            <a:xfrm>
              <a:off x="1594679" y="3311866"/>
              <a:ext cx="357190" cy="549898"/>
            </a:xfrm>
            <a:prstGeom prst="rect">
              <a:avLst/>
            </a:prstGeom>
            <a:solidFill>
              <a:schemeClr val="bg2"/>
            </a:solidFill>
          </p:spPr>
          <p:txBody>
            <a:bodyPr wrap="square" rtlCol="0">
              <a:spAutoFit/>
            </a:bodyPr>
            <a:lstStyle/>
            <a:p>
              <a:r>
                <a:rPr lang="en-US" altLang="zh-CN" sz="2400" b="1" dirty="0" smtClean="0">
                  <a:solidFill>
                    <a:srgbClr val="FF0000"/>
                  </a:solidFill>
                </a:rPr>
                <a:t>E</a:t>
              </a:r>
              <a:endParaRPr lang="zh-CN" altLang="en-US" sz="2400" b="1" dirty="0">
                <a:solidFill>
                  <a:srgbClr val="FF0000"/>
                </a:solidFill>
              </a:endParaRPr>
            </a:p>
          </p:txBody>
        </p:sp>
      </p:grpSp>
      <p:grpSp>
        <p:nvGrpSpPr>
          <p:cNvPr id="17" name="组合 42"/>
          <p:cNvGrpSpPr/>
          <p:nvPr/>
        </p:nvGrpSpPr>
        <p:grpSpPr>
          <a:xfrm>
            <a:off x="5072066" y="4602758"/>
            <a:ext cx="1857388" cy="1040819"/>
            <a:chOff x="1596916" y="2633497"/>
            <a:chExt cx="2012944" cy="1356578"/>
          </a:xfrm>
        </p:grpSpPr>
        <p:pic>
          <p:nvPicPr>
            <p:cNvPr id="47" name="Picture 2"/>
            <p:cNvPicPr>
              <a:picLocks noChangeAspect="1" noChangeArrowheads="1"/>
            </p:cNvPicPr>
            <p:nvPr/>
          </p:nvPicPr>
          <p:blipFill>
            <a:blip r:embed="rId6"/>
            <a:stretch>
              <a:fillRect/>
            </a:stretch>
          </p:blipFill>
          <p:spPr bwMode="auto">
            <a:xfrm>
              <a:off x="1596916" y="2633497"/>
              <a:ext cx="2012944" cy="1329539"/>
            </a:xfrm>
            <a:prstGeom prst="rect">
              <a:avLst/>
            </a:prstGeom>
            <a:noFill/>
            <a:ln w="9525">
              <a:noFill/>
              <a:miter lim="800000"/>
              <a:headEnd/>
              <a:tailEnd/>
            </a:ln>
            <a:effectLst/>
          </p:spPr>
        </p:pic>
        <p:sp>
          <p:nvSpPr>
            <p:cNvPr id="45" name="TextBox 44"/>
            <p:cNvSpPr txBox="1"/>
            <p:nvPr/>
          </p:nvSpPr>
          <p:spPr>
            <a:xfrm>
              <a:off x="1643041" y="3388352"/>
              <a:ext cx="357190" cy="601723"/>
            </a:xfrm>
            <a:prstGeom prst="rect">
              <a:avLst/>
            </a:prstGeom>
            <a:solidFill>
              <a:schemeClr val="bg2"/>
            </a:solidFill>
          </p:spPr>
          <p:txBody>
            <a:bodyPr wrap="square" rtlCol="0">
              <a:spAutoFit/>
            </a:bodyPr>
            <a:lstStyle/>
            <a:p>
              <a:r>
                <a:rPr lang="en-US" altLang="zh-CN" sz="2400" b="1" dirty="0" smtClean="0">
                  <a:solidFill>
                    <a:srgbClr val="FF0000"/>
                  </a:solidFill>
                </a:rPr>
                <a:t>D</a:t>
              </a:r>
              <a:endParaRPr lang="zh-CN" altLang="en-US" sz="2400" b="1" dirty="0">
                <a:solidFill>
                  <a:srgbClr val="FF0000"/>
                </a:solidFill>
              </a:endParaRPr>
            </a:p>
          </p:txBody>
        </p:sp>
      </p:grpSp>
      <p:sp>
        <p:nvSpPr>
          <p:cNvPr id="58" name="TextBox 57"/>
          <p:cNvSpPr txBox="1"/>
          <p:nvPr/>
        </p:nvSpPr>
        <p:spPr>
          <a:xfrm>
            <a:off x="1500166" y="2500306"/>
            <a:ext cx="2428892" cy="461665"/>
          </a:xfrm>
          <a:prstGeom prst="rect">
            <a:avLst/>
          </a:prstGeom>
          <a:noFill/>
        </p:spPr>
        <p:txBody>
          <a:bodyPr wrap="square" rtlCol="0">
            <a:spAutoFit/>
          </a:bodyPr>
          <a:lstStyle/>
          <a:p>
            <a:r>
              <a:rPr lang="en-US" altLang="zh-CN" sz="2400" dirty="0" smtClean="0"/>
              <a:t>1 Street dancing</a:t>
            </a:r>
            <a:endParaRPr lang="zh-CN" altLang="en-US" sz="2400" dirty="0"/>
          </a:p>
        </p:txBody>
      </p:sp>
      <p:sp>
        <p:nvSpPr>
          <p:cNvPr id="62" name="TextBox 61"/>
          <p:cNvSpPr txBox="1"/>
          <p:nvPr/>
        </p:nvSpPr>
        <p:spPr>
          <a:xfrm>
            <a:off x="1500166" y="3538839"/>
            <a:ext cx="2428892" cy="461665"/>
          </a:xfrm>
          <a:prstGeom prst="rect">
            <a:avLst/>
          </a:prstGeom>
          <a:noFill/>
        </p:spPr>
        <p:txBody>
          <a:bodyPr wrap="square" rtlCol="0">
            <a:spAutoFit/>
          </a:bodyPr>
          <a:lstStyle/>
          <a:p>
            <a:r>
              <a:rPr lang="en-US" altLang="zh-CN" sz="2400" dirty="0" smtClean="0"/>
              <a:t>2 bungee jumping</a:t>
            </a:r>
            <a:endParaRPr lang="zh-CN" altLang="en-US" sz="2400" dirty="0"/>
          </a:p>
        </p:txBody>
      </p:sp>
      <p:sp>
        <p:nvSpPr>
          <p:cNvPr id="65" name="TextBox 64"/>
          <p:cNvSpPr txBox="1"/>
          <p:nvPr/>
        </p:nvSpPr>
        <p:spPr>
          <a:xfrm>
            <a:off x="1500166" y="4753285"/>
            <a:ext cx="2714644" cy="461665"/>
          </a:xfrm>
          <a:prstGeom prst="rect">
            <a:avLst/>
          </a:prstGeom>
          <a:noFill/>
        </p:spPr>
        <p:txBody>
          <a:bodyPr wrap="square" rtlCol="0">
            <a:spAutoFit/>
          </a:bodyPr>
          <a:lstStyle/>
          <a:p>
            <a:r>
              <a:rPr lang="en-US" altLang="zh-CN" sz="2400" dirty="0" smtClean="0"/>
              <a:t>3 flower arranging</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0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lide(fromBottom)">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0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lide(fromBottom)">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20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slide(fromBottom)">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graphicFrame>
        <p:nvGraphicFramePr>
          <p:cNvPr id="7" name="表格 6"/>
          <p:cNvGraphicFramePr>
            <a:graphicFrameLocks noGrp="1"/>
          </p:cNvGraphicFramePr>
          <p:nvPr/>
        </p:nvGraphicFramePr>
        <p:xfrm>
          <a:off x="714348" y="2037414"/>
          <a:ext cx="7858180" cy="4391982"/>
        </p:xfrm>
        <a:graphic>
          <a:graphicData uri="http://schemas.openxmlformats.org/drawingml/2006/table">
            <a:tbl>
              <a:tblPr firstRow="1" bandRow="1">
                <a:tableStyleId>{F2DE63D5-997A-4646-A377-4702673A728D}</a:tableStyleId>
              </a:tblPr>
              <a:tblGrid>
                <a:gridCol w="7858180"/>
              </a:tblGrid>
              <a:tr h="464193">
                <a:tc>
                  <a:txBody>
                    <a:bodyPr/>
                    <a:lstStyle/>
                    <a:p>
                      <a:pPr algn="ctr"/>
                      <a:r>
                        <a:rPr lang="en-US" altLang="zh-CN" sz="2000" b="0" i="1" dirty="0" smtClean="0"/>
                        <a:t>Additional</a:t>
                      </a:r>
                      <a:r>
                        <a:rPr lang="en-US" altLang="zh-CN" sz="2000" b="0" i="1" baseline="0" dirty="0" smtClean="0"/>
                        <a:t> Tips</a:t>
                      </a:r>
                      <a:endParaRPr lang="zh-CN" altLang="en-US" sz="2000" b="0" i="1" dirty="0"/>
                    </a:p>
                  </a:txBody>
                  <a:tcPr/>
                </a:tc>
              </a:tr>
              <a:tr h="1249751">
                <a:tc>
                  <a:txBody>
                    <a:bodyPr/>
                    <a:lstStyle/>
                    <a:p>
                      <a:r>
                        <a:rPr lang="en-US" altLang="zh-CN" sz="2400" b="1" dirty="0" smtClean="0"/>
                        <a:t>Managing phone problems</a:t>
                      </a:r>
                    </a:p>
                    <a:p>
                      <a:pPr>
                        <a:buClr>
                          <a:srgbClr val="993300"/>
                        </a:buClr>
                        <a:buSzPct val="60000"/>
                        <a:buFont typeface="Wingdings" pitchFamily="2" charset="2"/>
                        <a:buNone/>
                      </a:pPr>
                      <a:r>
                        <a:rPr lang="en-US" altLang="zh-CN" sz="2000" b="0" dirty="0" smtClean="0"/>
                        <a:t>A telephone conversation is a complex process with special challenges</a:t>
                      </a:r>
                      <a:r>
                        <a:rPr lang="en-US" altLang="zh-CN" sz="2000" baseline="0" dirty="0" smtClean="0"/>
                        <a:t>.</a:t>
                      </a:r>
                      <a:r>
                        <a:rPr lang="en-US" altLang="zh-CN" sz="2000" b="1" dirty="0" smtClean="0"/>
                        <a:t> </a:t>
                      </a:r>
                      <a:endParaRPr lang="en-US" altLang="zh-CN" sz="2000" dirty="0" smtClean="0"/>
                    </a:p>
                  </a:txBody>
                  <a:tcPr/>
                </a:tc>
              </a:tr>
              <a:tr h="2678038">
                <a:tc>
                  <a: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a:txBody>
                  <a:tcPr/>
                </a:tc>
              </a:tr>
            </a:tbl>
          </a:graphicData>
        </a:graphic>
      </p:graphicFrame>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071546"/>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9" name="TextBox 8"/>
          <p:cNvSpPr txBox="1"/>
          <p:nvPr/>
        </p:nvSpPr>
        <p:spPr>
          <a:xfrm>
            <a:off x="725404" y="1517680"/>
            <a:ext cx="2489274" cy="553998"/>
          </a:xfrm>
          <a:prstGeom prst="rect">
            <a:avLst/>
          </a:prstGeom>
          <a:noFill/>
        </p:spPr>
        <p:txBody>
          <a:bodyPr wrap="square" rtlCol="0">
            <a:spAutoFit/>
          </a:bodyPr>
          <a:lstStyle/>
          <a:p>
            <a:r>
              <a:rPr lang="en-US" altLang="zh-CN" sz="3000" b="1" dirty="0" smtClean="0">
                <a:solidFill>
                  <a:srgbClr val="993300"/>
                </a:solidFill>
              </a:rPr>
              <a:t>Speaking skills</a:t>
            </a:r>
            <a:endParaRPr lang="zh-CN" altLang="en-US" sz="3000" b="1" dirty="0">
              <a:solidFill>
                <a:srgbClr val="993300"/>
              </a:solidFill>
            </a:endParaRPr>
          </a:p>
        </p:txBody>
      </p:sp>
      <p:graphicFrame>
        <p:nvGraphicFramePr>
          <p:cNvPr id="11" name="表格 10"/>
          <p:cNvGraphicFramePr>
            <a:graphicFrameLocks noGrp="1"/>
          </p:cNvGraphicFramePr>
          <p:nvPr/>
        </p:nvGraphicFramePr>
        <p:xfrm>
          <a:off x="714348" y="3554153"/>
          <a:ext cx="7786742" cy="2803805"/>
        </p:xfrm>
        <a:graphic>
          <a:graphicData uri="http://schemas.openxmlformats.org/drawingml/2006/table">
            <a:tbl>
              <a:tblPr firstRow="1" bandRow="1">
                <a:tableStyleId>{0505E3EF-67EA-436B-97B2-0124C06EBD24}</a:tableStyleId>
              </a:tblPr>
              <a:tblGrid>
                <a:gridCol w="3000396"/>
                <a:gridCol w="4786346"/>
              </a:tblGrid>
              <a:tr h="426939">
                <a:tc>
                  <a:txBody>
                    <a:bodyPr/>
                    <a:lstStyle/>
                    <a:p>
                      <a:pPr algn="ctr"/>
                      <a:r>
                        <a:rPr lang="en-US" altLang="zh-CN" sz="2000" b="1" dirty="0" smtClean="0"/>
                        <a:t>Phone problems</a:t>
                      </a:r>
                      <a:endParaRPr lang="zh-CN" altLang="en-US" sz="2000" b="1" dirty="0"/>
                    </a:p>
                  </a:txBody>
                  <a:tcPr/>
                </a:tc>
                <a:tc>
                  <a:txBody>
                    <a:bodyPr/>
                    <a:lstStyle/>
                    <a:p>
                      <a:pPr algn="ctr"/>
                      <a:r>
                        <a:rPr lang="en-US" altLang="zh-CN" sz="2000" b="1" dirty="0" smtClean="0"/>
                        <a:t>Expressions for managing Phone problems</a:t>
                      </a:r>
                      <a:endParaRPr lang="zh-CN" altLang="en-US" sz="2000" b="1" dirty="0"/>
                    </a:p>
                  </a:txBody>
                  <a:tcPr/>
                </a:tc>
              </a:tr>
              <a:tr h="2376866">
                <a:tc>
                  <a:txBody>
                    <a:bodyPr/>
                    <a:lstStyle/>
                    <a:p>
                      <a:r>
                        <a:rPr lang="en-US" altLang="zh-CN" sz="2000" kern="1200" dirty="0" smtClean="0">
                          <a:solidFill>
                            <a:schemeClr val="dk1"/>
                          </a:solidFill>
                          <a:latin typeface="+mn-lt"/>
                          <a:ea typeface="+mn-ea"/>
                          <a:cs typeface="+mn-cs"/>
                        </a:rPr>
                        <a:t>You ask to be put through to someone else.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 Could you put me through to the Quality Control Department, please?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 May I have the Accounting Department, please?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 I’d like to speak with someone who deals with complaints.</a:t>
                      </a:r>
                    </a:p>
                    <a:p>
                      <a:endParaRPr lang="zh-CN" alt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graphicFrame>
        <p:nvGraphicFramePr>
          <p:cNvPr id="7" name="表格 6"/>
          <p:cNvGraphicFramePr>
            <a:graphicFrameLocks noGrp="1"/>
          </p:cNvGraphicFramePr>
          <p:nvPr/>
        </p:nvGraphicFramePr>
        <p:xfrm>
          <a:off x="714348" y="2037414"/>
          <a:ext cx="7858180" cy="4391982"/>
        </p:xfrm>
        <a:graphic>
          <a:graphicData uri="http://schemas.openxmlformats.org/drawingml/2006/table">
            <a:tbl>
              <a:tblPr firstRow="1" bandRow="1">
                <a:tableStyleId>{F2DE63D5-997A-4646-A377-4702673A728D}</a:tableStyleId>
              </a:tblPr>
              <a:tblGrid>
                <a:gridCol w="7858180"/>
              </a:tblGrid>
              <a:tr h="464193">
                <a:tc>
                  <a:txBody>
                    <a:bodyPr/>
                    <a:lstStyle/>
                    <a:p>
                      <a:pPr algn="ctr"/>
                      <a:r>
                        <a:rPr lang="en-US" altLang="zh-CN" sz="2000" b="0" i="1" dirty="0" smtClean="0"/>
                        <a:t>Additional</a:t>
                      </a:r>
                      <a:r>
                        <a:rPr lang="en-US" altLang="zh-CN" sz="2000" b="0" i="1" baseline="0" dirty="0" smtClean="0"/>
                        <a:t> Tips</a:t>
                      </a:r>
                      <a:endParaRPr lang="zh-CN" altLang="en-US" sz="2000" b="0" i="1" dirty="0"/>
                    </a:p>
                  </a:txBody>
                  <a:tcPr/>
                </a:tc>
              </a:tr>
              <a:tr h="1249751">
                <a:tc>
                  <a:txBody>
                    <a:bodyPr/>
                    <a:lstStyle/>
                    <a:p>
                      <a:r>
                        <a:rPr lang="en-US" altLang="zh-CN" sz="2400" b="1" dirty="0" smtClean="0"/>
                        <a:t>Managing phone problems</a:t>
                      </a:r>
                    </a:p>
                    <a:p>
                      <a:pPr>
                        <a:buClr>
                          <a:srgbClr val="993300"/>
                        </a:buClr>
                        <a:buSzPct val="60000"/>
                        <a:buFont typeface="Wingdings" pitchFamily="2" charset="2"/>
                        <a:buNone/>
                      </a:pPr>
                      <a:r>
                        <a:rPr lang="en-US" altLang="zh-CN" sz="2000" b="0" dirty="0" smtClean="0"/>
                        <a:t>A telephone conversation is a complex process with special challenges</a:t>
                      </a:r>
                      <a:r>
                        <a:rPr lang="en-US" altLang="zh-CN" sz="2000" baseline="0" dirty="0" smtClean="0"/>
                        <a:t>.</a:t>
                      </a:r>
                      <a:r>
                        <a:rPr lang="en-US" altLang="zh-CN" sz="2000" b="1" dirty="0" smtClean="0"/>
                        <a:t> </a:t>
                      </a:r>
                      <a:endParaRPr lang="en-US" altLang="zh-CN" sz="2000" dirty="0" smtClean="0"/>
                    </a:p>
                  </a:txBody>
                  <a:tcPr/>
                </a:tc>
              </a:tr>
              <a:tr h="2678038">
                <a:tc>
                  <a: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a:txBody>
                  <a:tcPr/>
                </a:tc>
              </a:tr>
            </a:tbl>
          </a:graphicData>
        </a:graphic>
      </p:graphicFrame>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071546"/>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9" name="TextBox 8"/>
          <p:cNvSpPr txBox="1"/>
          <p:nvPr/>
        </p:nvSpPr>
        <p:spPr>
          <a:xfrm>
            <a:off x="725404" y="1517680"/>
            <a:ext cx="2489274" cy="553998"/>
          </a:xfrm>
          <a:prstGeom prst="rect">
            <a:avLst/>
          </a:prstGeom>
          <a:noFill/>
        </p:spPr>
        <p:txBody>
          <a:bodyPr wrap="square" rtlCol="0">
            <a:spAutoFit/>
          </a:bodyPr>
          <a:lstStyle/>
          <a:p>
            <a:r>
              <a:rPr lang="en-US" altLang="zh-CN" sz="3000" b="1" dirty="0" smtClean="0">
                <a:solidFill>
                  <a:srgbClr val="993300"/>
                </a:solidFill>
              </a:rPr>
              <a:t>Speaking skills</a:t>
            </a:r>
            <a:endParaRPr lang="zh-CN" altLang="en-US" sz="3000" b="1" dirty="0">
              <a:solidFill>
                <a:srgbClr val="993300"/>
              </a:solidFill>
            </a:endParaRPr>
          </a:p>
        </p:txBody>
      </p:sp>
      <p:graphicFrame>
        <p:nvGraphicFramePr>
          <p:cNvPr id="11" name="表格 10"/>
          <p:cNvGraphicFramePr>
            <a:graphicFrameLocks noGrp="1"/>
          </p:cNvGraphicFramePr>
          <p:nvPr/>
        </p:nvGraphicFramePr>
        <p:xfrm>
          <a:off x="714348" y="3357562"/>
          <a:ext cx="7786742" cy="3261579"/>
        </p:xfrm>
        <a:graphic>
          <a:graphicData uri="http://schemas.openxmlformats.org/drawingml/2006/table">
            <a:tbl>
              <a:tblPr firstRow="1" bandRow="1">
                <a:tableStyleId>{0505E3EF-67EA-436B-97B2-0124C06EBD24}</a:tableStyleId>
              </a:tblPr>
              <a:tblGrid>
                <a:gridCol w="3000396"/>
                <a:gridCol w="4786346"/>
              </a:tblGrid>
              <a:tr h="426939">
                <a:tc>
                  <a:txBody>
                    <a:bodyPr/>
                    <a:lstStyle/>
                    <a:p>
                      <a:pPr algn="ctr"/>
                      <a:r>
                        <a:rPr lang="en-US" altLang="zh-CN" sz="2000" b="1" dirty="0" smtClean="0"/>
                        <a:t>Phone problems</a:t>
                      </a:r>
                      <a:endParaRPr lang="zh-CN" altLang="en-US" sz="2000" b="1" dirty="0"/>
                    </a:p>
                  </a:txBody>
                  <a:tcPr/>
                </a:tc>
                <a:tc>
                  <a:txBody>
                    <a:bodyPr/>
                    <a:lstStyle/>
                    <a:p>
                      <a:pPr algn="ctr"/>
                      <a:r>
                        <a:rPr lang="en-US" altLang="zh-CN" sz="2000" b="1" dirty="0" smtClean="0"/>
                        <a:t>Expressions for managing Phone problems</a:t>
                      </a:r>
                      <a:endParaRPr lang="zh-CN" altLang="en-US" sz="2000" b="1" dirty="0"/>
                    </a:p>
                  </a:txBody>
                  <a:tcPr/>
                </a:tc>
              </a:tr>
              <a:tr h="2376866">
                <a:tc>
                  <a:txBody>
                    <a:bodyPr/>
                    <a:lstStyle/>
                    <a:p>
                      <a:r>
                        <a:rPr lang="en-US" altLang="zh-CN" sz="2000" kern="1200" dirty="0" smtClean="0">
                          <a:solidFill>
                            <a:schemeClr val="dk1"/>
                          </a:solidFill>
                          <a:latin typeface="+mn-lt"/>
                          <a:ea typeface="+mn-ea"/>
                          <a:cs typeface="+mn-cs"/>
                        </a:rPr>
                        <a:t>There is not anyone to answer the telephone and you have to leave a message on an answering machine.</a:t>
                      </a:r>
                    </a:p>
                  </a:txBody>
                  <a:tcPr/>
                </a:tc>
                <a:tc>
                  <a:txBody>
                    <a:bodyPr/>
                    <a:lstStyle/>
                    <a:p>
                      <a:r>
                        <a:rPr lang="en-US" altLang="zh-CN" sz="2000" kern="1200" baseline="0" dirty="0" smtClean="0">
                          <a:solidFill>
                            <a:schemeClr val="dk1"/>
                          </a:solidFill>
                          <a:latin typeface="+mn-lt"/>
                          <a:ea typeface="+mn-ea"/>
                          <a:cs typeface="+mn-cs"/>
                        </a:rPr>
                        <a:t>• Hello, this is Mary calling for Sylvia. Could you please return my call as soon as possible? My number is 996-5759. Thank you. </a:t>
                      </a:r>
                    </a:p>
                    <a:p>
                      <a:r>
                        <a:rPr lang="en-US" altLang="zh-CN" sz="2000" kern="1200" baseline="0" dirty="0" smtClean="0">
                          <a:solidFill>
                            <a:schemeClr val="dk1"/>
                          </a:solidFill>
                          <a:latin typeface="+mn-lt"/>
                          <a:ea typeface="+mn-ea"/>
                          <a:cs typeface="+mn-cs"/>
                        </a:rPr>
                        <a:t>• Hello Peter. This is Marina from the dentist’s office calling. I just wanted to remind you that you have an appointment Friday morning. Please give us a call when it’s convenient. </a:t>
                      </a: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951956"/>
            <a:ext cx="7072362" cy="476912"/>
            <a:chOff x="857224" y="1500174"/>
            <a:chExt cx="7072362" cy="476912"/>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8" name="TextBox 7"/>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Role-play the situations.</a:t>
              </a:r>
            </a:p>
          </p:txBody>
        </p:sp>
      </p:grpSp>
      <p:sp>
        <p:nvSpPr>
          <p:cNvPr id="10" name="TextBox 9"/>
          <p:cNvSpPr txBox="1"/>
          <p:nvPr/>
        </p:nvSpPr>
        <p:spPr>
          <a:xfrm>
            <a:off x="1270885" y="2357430"/>
            <a:ext cx="6587263" cy="984885"/>
          </a:xfrm>
          <a:prstGeom prst="rect">
            <a:avLst/>
          </a:prstGeom>
          <a:noFill/>
        </p:spPr>
        <p:txBody>
          <a:bodyPr wrap="square" rtlCol="0">
            <a:spAutoFit/>
          </a:bodyPr>
          <a:lstStyle/>
          <a:p>
            <a:r>
              <a:rPr lang="en-US" altLang="zh-CN" sz="2400" b="1" dirty="0" smtClean="0"/>
              <a:t>Situation 1</a:t>
            </a:r>
          </a:p>
          <a:p>
            <a:endParaRPr lang="en-US" altLang="zh-CN" sz="1600" dirty="0" smtClean="0"/>
          </a:p>
          <a:p>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1285852" y="2738144"/>
          <a:ext cx="6429420" cy="4119880"/>
        </p:xfrm>
        <a:graphic>
          <a:graphicData uri="http://schemas.openxmlformats.org/drawingml/2006/table">
            <a:tbl>
              <a:tblPr firstRow="1" bandRow="1">
                <a:tableStyleId>{F5AB1C69-6EDB-4FF4-983F-18BD219EF322}</a:tableStyleId>
              </a:tblPr>
              <a:tblGrid>
                <a:gridCol w="642942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solidFill>
                            <a:schemeClr val="bg1"/>
                          </a:solidFill>
                        </a:rPr>
                        <a:t>Inviting a friend to a movie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396000" indent="-457200"/>
                      <a:r>
                        <a:rPr lang="en-US" altLang="zh-CN" sz="2000" i="1" dirty="0" smtClean="0">
                          <a:solidFill>
                            <a:schemeClr val="tx1"/>
                          </a:solidFill>
                        </a:rPr>
                        <a:t>B: Hello? </a:t>
                      </a:r>
                    </a:p>
                    <a:p>
                      <a:pPr marL="396000" indent="-457200"/>
                      <a:r>
                        <a:rPr lang="en-US" altLang="zh-CN" sz="2000" i="1" dirty="0" smtClean="0">
                          <a:solidFill>
                            <a:srgbClr val="FF0000"/>
                          </a:solidFill>
                        </a:rPr>
                        <a:t>A: Hello, it’s Sylvia here. </a:t>
                      </a:r>
                    </a:p>
                    <a:p>
                      <a:pPr marL="396000" indent="-457200"/>
                      <a:r>
                        <a:rPr lang="en-US" altLang="zh-CN" sz="2000" i="1" dirty="0" smtClean="0">
                          <a:solidFill>
                            <a:schemeClr val="tx1"/>
                          </a:solidFill>
                        </a:rPr>
                        <a:t>B: Oh hi, Sylvia. How are you? </a:t>
                      </a:r>
                    </a:p>
                    <a:p>
                      <a:pPr marL="324000" indent="-396000"/>
                      <a:r>
                        <a:rPr lang="en-US" altLang="zh-CN" sz="2000" i="1" dirty="0" smtClean="0">
                          <a:solidFill>
                            <a:srgbClr val="FF0000"/>
                          </a:solidFill>
                        </a:rPr>
                        <a:t>A: Not bad. Are you doing anything tonight? I’ve got two tickets for the movie The Lord of the Rings at 8:00 p.m. Will you go with me? </a:t>
                      </a:r>
                    </a:p>
                    <a:p>
                      <a:pPr marL="396000" indent="-457200"/>
                      <a:r>
                        <a:rPr lang="en-US" altLang="zh-CN" sz="2000" i="1" dirty="0" smtClean="0">
                          <a:solidFill>
                            <a:schemeClr val="tx1"/>
                          </a:solidFill>
                        </a:rPr>
                        <a:t>B: Oh, that’s great. Where shall we meet? </a:t>
                      </a:r>
                    </a:p>
                    <a:p>
                      <a:pPr marL="396000" indent="-457200"/>
                      <a:r>
                        <a:rPr lang="en-US" altLang="zh-CN" sz="2000" i="1" dirty="0" smtClean="0">
                          <a:solidFill>
                            <a:srgbClr val="FF0000"/>
                          </a:solidFill>
                        </a:rPr>
                        <a:t>A: Seven forty-five p.m. at the Grand Theater. </a:t>
                      </a:r>
                    </a:p>
                    <a:p>
                      <a:pPr marL="396000" indent="-457200"/>
                      <a:r>
                        <a:rPr lang="en-US" altLang="zh-CN" sz="2000" i="1" dirty="0" smtClean="0">
                          <a:solidFill>
                            <a:schemeClr val="tx1"/>
                          </a:solidFill>
                        </a:rPr>
                        <a:t>B: Which theater? I’m afraid I didn’t catch that. </a:t>
                      </a:r>
                    </a:p>
                    <a:p>
                      <a:pPr marL="396000" indent="-457200"/>
                      <a:r>
                        <a:rPr lang="en-US" altLang="zh-CN" sz="2000" i="1" dirty="0" smtClean="0">
                          <a:solidFill>
                            <a:srgbClr val="FF0000"/>
                          </a:solidFill>
                        </a:rPr>
                        <a:t>A: The Grand Theater. </a:t>
                      </a:r>
                    </a:p>
                    <a:p>
                      <a:pPr marL="396000" indent="-457200"/>
                      <a:r>
                        <a:rPr lang="en-US" altLang="zh-CN" sz="2000" i="1" dirty="0" smtClean="0">
                          <a:solidFill>
                            <a:schemeClr val="tx1"/>
                          </a:solidFill>
                        </a:rPr>
                        <a:t>B: Brilliant. See you then. </a:t>
                      </a:r>
                    </a:p>
                    <a:p>
                      <a:pPr marL="396000" indent="-457200"/>
                      <a:r>
                        <a:rPr lang="en-US" altLang="zh-CN" sz="2000" i="1" dirty="0" smtClean="0">
                          <a:solidFill>
                            <a:srgbClr val="FF0000"/>
                          </a:solidFill>
                        </a:rPr>
                        <a:t>A: OK. See you.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951956"/>
            <a:ext cx="7072362" cy="476912"/>
            <a:chOff x="857224" y="1500174"/>
            <a:chExt cx="7072362" cy="476912"/>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8" name="TextBox 7"/>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Role-play the situations.</a:t>
              </a:r>
            </a:p>
          </p:txBody>
        </p:sp>
      </p:grpSp>
      <p:sp>
        <p:nvSpPr>
          <p:cNvPr id="10" name="TextBox 9"/>
          <p:cNvSpPr txBox="1"/>
          <p:nvPr/>
        </p:nvSpPr>
        <p:spPr>
          <a:xfrm>
            <a:off x="1270885" y="2357430"/>
            <a:ext cx="6587263" cy="984885"/>
          </a:xfrm>
          <a:prstGeom prst="rect">
            <a:avLst/>
          </a:prstGeom>
          <a:noFill/>
        </p:spPr>
        <p:txBody>
          <a:bodyPr wrap="square" rtlCol="0">
            <a:spAutoFit/>
          </a:bodyPr>
          <a:lstStyle/>
          <a:p>
            <a:r>
              <a:rPr lang="en-US" altLang="zh-CN" sz="2400" b="1" dirty="0" smtClean="0"/>
              <a:t>Situation 2</a:t>
            </a:r>
          </a:p>
          <a:p>
            <a:endParaRPr lang="en-US" altLang="zh-CN" sz="1600" dirty="0" smtClean="0"/>
          </a:p>
          <a:p>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1285852" y="2738144"/>
          <a:ext cx="6429420" cy="3815080"/>
        </p:xfrm>
        <a:graphic>
          <a:graphicData uri="http://schemas.openxmlformats.org/drawingml/2006/table">
            <a:tbl>
              <a:tblPr firstRow="1" bandRow="1">
                <a:tableStyleId>{F5AB1C69-6EDB-4FF4-983F-18BD219EF322}</a:tableStyleId>
              </a:tblPr>
              <a:tblGrid>
                <a:gridCol w="642942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solidFill>
                            <a:schemeClr val="bg1"/>
                          </a:solidFill>
                        </a:rPr>
                        <a:t>Changing a reservation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396000" indent="-457200" algn="l" defTabSz="914400" rtl="0" eaLnBrk="1" latinLnBrk="0" hangingPunct="1"/>
                      <a:r>
                        <a:rPr lang="en-US" altLang="zh-CN" sz="2000" i="1" kern="1200" dirty="0" smtClean="0">
                          <a:solidFill>
                            <a:schemeClr val="tx1"/>
                          </a:solidFill>
                          <a:latin typeface="+mn-lt"/>
                          <a:ea typeface="+mn-ea"/>
                          <a:cs typeface="+mn-cs"/>
                        </a:rPr>
                        <a:t>B: Brandon’s Restaurant. Can I help you? </a:t>
                      </a:r>
                    </a:p>
                    <a:p>
                      <a:pPr marL="324000" indent="-396000" algn="l" defTabSz="914400" rtl="0" eaLnBrk="1" latinLnBrk="0" hangingPunct="1"/>
                      <a:r>
                        <a:rPr lang="en-US" altLang="zh-CN" sz="2000" i="1" kern="1200" dirty="0" smtClean="0">
                          <a:solidFill>
                            <a:srgbClr val="FF0000"/>
                          </a:solidFill>
                          <a:latin typeface="+mn-lt"/>
                          <a:ea typeface="+mn-ea"/>
                          <a:cs typeface="+mn-cs"/>
                        </a:rPr>
                        <a:t>A: Hello, I was wondering if you could help me. I’ve booked a table for five on Tuesday, but I’d like to change that. </a:t>
                      </a:r>
                    </a:p>
                    <a:p>
                      <a:pPr marL="252000" indent="-457200" algn="l" defTabSz="914400" rtl="0" eaLnBrk="1" latinLnBrk="0" hangingPunct="1"/>
                      <a:r>
                        <a:rPr lang="en-US" altLang="zh-CN" sz="2000" i="1" kern="1200" dirty="0" smtClean="0">
                          <a:solidFill>
                            <a:schemeClr val="tx1"/>
                          </a:solidFill>
                          <a:latin typeface="+mn-lt"/>
                          <a:ea typeface="+mn-ea"/>
                          <a:cs typeface="+mn-cs"/>
                        </a:rPr>
                        <a:t>B: OK, one moment. Can I just check? What’s the name, please? </a:t>
                      </a:r>
                    </a:p>
                    <a:p>
                      <a:pPr marL="396000" indent="-457200" algn="l" defTabSz="914400" rtl="0" eaLnBrk="1" latinLnBrk="0" hangingPunct="1"/>
                      <a:r>
                        <a:rPr lang="en-US" altLang="zh-CN" sz="2000" i="1" kern="1200" dirty="0" smtClean="0">
                          <a:solidFill>
                            <a:srgbClr val="FF0000"/>
                          </a:solidFill>
                          <a:latin typeface="+mn-lt"/>
                          <a:ea typeface="+mn-ea"/>
                          <a:cs typeface="+mn-cs"/>
                        </a:rPr>
                        <a:t>A: The table is booked in the name of Damian Williams. </a:t>
                      </a:r>
                    </a:p>
                    <a:p>
                      <a:pPr marL="288000" indent="-457200" algn="l" defTabSz="914400" rtl="0" eaLnBrk="1" latinLnBrk="0" hangingPunct="1"/>
                      <a:r>
                        <a:rPr lang="en-US" altLang="zh-CN" sz="2000" i="1" kern="1200" dirty="0" smtClean="0">
                          <a:solidFill>
                            <a:schemeClr val="tx1"/>
                          </a:solidFill>
                          <a:latin typeface="+mn-lt"/>
                          <a:ea typeface="+mn-ea"/>
                          <a:cs typeface="+mn-cs"/>
                        </a:rPr>
                        <a:t>B: Damian Williams. OK, yes. A table for five on Tuesday. How would you like to change it? </a:t>
                      </a:r>
                    </a:p>
                    <a:p>
                      <a:pPr marL="396000" indent="-457200" algn="l" defTabSz="914400" rtl="0" eaLnBrk="1" latinLnBrk="0" hangingPunct="1"/>
                      <a:r>
                        <a:rPr lang="en-US" altLang="zh-CN" sz="2000" i="1" kern="1200" dirty="0" smtClean="0">
                          <a:solidFill>
                            <a:srgbClr val="FF0000"/>
                          </a:solidFill>
                          <a:latin typeface="+mn-lt"/>
                          <a:ea typeface="+mn-ea"/>
                          <a:cs typeface="+mn-cs"/>
                        </a:rPr>
                        <a:t>A: I’d like to change to 8:00 p.m. next Wednesday. </a:t>
                      </a:r>
                    </a:p>
                    <a:p>
                      <a:pPr marL="288000" indent="-457200" algn="l" defTabSz="914400" rtl="0" eaLnBrk="1" latinLnBrk="0" hangingPunct="1"/>
                      <a:r>
                        <a:rPr lang="en-US" altLang="zh-CN" sz="2000" i="1" kern="1200" dirty="0" smtClean="0">
                          <a:solidFill>
                            <a:schemeClr val="tx1"/>
                          </a:solidFill>
                          <a:latin typeface="+mn-lt"/>
                          <a:ea typeface="+mn-ea"/>
                          <a:cs typeface="+mn-cs"/>
                        </a:rPr>
                        <a:t>B: Let me just have a look. Yes, we have a table for five at 8:00 p.m. next Wednesday.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951956"/>
            <a:ext cx="7072362" cy="476912"/>
            <a:chOff x="857224" y="1500174"/>
            <a:chExt cx="7072362" cy="476912"/>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8" name="TextBox 7"/>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Role-play the situations.</a:t>
              </a:r>
            </a:p>
          </p:txBody>
        </p:sp>
      </p:grpSp>
      <p:sp>
        <p:nvSpPr>
          <p:cNvPr id="10" name="TextBox 9"/>
          <p:cNvSpPr txBox="1"/>
          <p:nvPr/>
        </p:nvSpPr>
        <p:spPr>
          <a:xfrm>
            <a:off x="1142976" y="2285992"/>
            <a:ext cx="6587263" cy="461665"/>
          </a:xfrm>
          <a:prstGeom prst="rect">
            <a:avLst/>
          </a:prstGeom>
          <a:noFill/>
        </p:spPr>
        <p:txBody>
          <a:bodyPr wrap="square" rtlCol="0">
            <a:spAutoFit/>
          </a:bodyPr>
          <a:lstStyle/>
          <a:p>
            <a:r>
              <a:rPr lang="en-US" altLang="zh-CN" sz="2400" dirty="0" smtClean="0"/>
              <a:t>(</a:t>
            </a:r>
            <a:r>
              <a:rPr lang="en-US" altLang="zh-CN" sz="2400" i="1" dirty="0" smtClean="0"/>
              <a:t>continued</a:t>
            </a:r>
            <a:r>
              <a:rPr lang="en-US" altLang="zh-CN" sz="2400" dirty="0" smtClean="0"/>
              <a:t>)</a:t>
            </a:r>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1285852" y="2738144"/>
          <a:ext cx="6429420" cy="3205480"/>
        </p:xfrm>
        <a:graphic>
          <a:graphicData uri="http://schemas.openxmlformats.org/drawingml/2006/table">
            <a:tbl>
              <a:tblPr firstRow="1" bandRow="1">
                <a:tableStyleId>{F5AB1C69-6EDB-4FF4-983F-18BD219EF322}</a:tableStyleId>
              </a:tblPr>
              <a:tblGrid>
                <a:gridCol w="642942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solidFill>
                            <a:schemeClr val="bg1"/>
                          </a:solidFill>
                        </a:rPr>
                        <a:t>Changing</a:t>
                      </a:r>
                      <a:r>
                        <a:rPr lang="en-US" altLang="zh-CN" sz="1800" b="1" baseline="0" dirty="0" smtClean="0">
                          <a:solidFill>
                            <a:schemeClr val="bg1"/>
                          </a:solidFill>
                        </a:rPr>
                        <a:t> a reservation</a:t>
                      </a:r>
                      <a:endParaRPr lang="en-US" altLang="zh-CN" sz="1800" b="1"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396000" indent="-457200" algn="l" defTabSz="914400" rtl="0" eaLnBrk="1" latinLnBrk="0" hangingPunct="1"/>
                      <a:r>
                        <a:rPr lang="en-US" altLang="zh-CN" sz="2000" i="1" kern="1200" dirty="0" smtClean="0">
                          <a:solidFill>
                            <a:srgbClr val="FF0000"/>
                          </a:solidFill>
                          <a:latin typeface="+mn-lt"/>
                          <a:ea typeface="+mn-ea"/>
                          <a:cs typeface="+mn-cs"/>
                        </a:rPr>
                        <a:t>A: Have you got a larger table? There will now be 10 people, not five. </a:t>
                      </a:r>
                    </a:p>
                    <a:p>
                      <a:pPr marL="288000" indent="-360000" algn="l" defTabSz="914400" rtl="0" eaLnBrk="1" latinLnBrk="0" hangingPunct="1"/>
                      <a:r>
                        <a:rPr lang="en-US" altLang="zh-CN" sz="2000" i="1" kern="1200" dirty="0" smtClean="0">
                          <a:solidFill>
                            <a:schemeClr val="tx1"/>
                          </a:solidFill>
                          <a:latin typeface="+mn-lt"/>
                          <a:ea typeface="+mn-ea"/>
                          <a:cs typeface="+mn-cs"/>
                        </a:rPr>
                        <a:t>B: Nothing bigger, I’m afraid. But we have another table for five. If you don’t mind, we can put the two tables together. </a:t>
                      </a:r>
                    </a:p>
                    <a:p>
                      <a:pPr marL="396000" indent="-457200" algn="l" defTabSz="914400" rtl="0" eaLnBrk="1" latinLnBrk="0" hangingPunct="1"/>
                      <a:r>
                        <a:rPr lang="en-US" altLang="zh-CN" sz="2000" i="1" kern="1200" dirty="0" smtClean="0">
                          <a:solidFill>
                            <a:srgbClr val="FF0000"/>
                          </a:solidFill>
                          <a:latin typeface="+mn-lt"/>
                          <a:ea typeface="+mn-ea"/>
                          <a:cs typeface="+mn-cs"/>
                        </a:rPr>
                        <a:t>A: That’s fine. </a:t>
                      </a:r>
                    </a:p>
                    <a:p>
                      <a:pPr marL="288000" indent="-360000" algn="l" defTabSz="914400" rtl="0" eaLnBrk="1" latinLnBrk="0" hangingPunct="1"/>
                      <a:r>
                        <a:rPr lang="en-US" altLang="zh-CN" sz="2000" i="1" kern="1200" dirty="0" smtClean="0">
                          <a:solidFill>
                            <a:schemeClr val="tx1"/>
                          </a:solidFill>
                          <a:latin typeface="+mn-lt"/>
                          <a:ea typeface="+mn-ea"/>
                          <a:cs typeface="+mn-cs"/>
                        </a:rPr>
                        <a:t>B: OK. So 8:00 p.m. next Wednesday, turn two tables for five into a larger table for 10. I’ll go ahead and book that. </a:t>
                      </a:r>
                    </a:p>
                    <a:p>
                      <a:pPr marL="396000" indent="-457200" algn="l" defTabSz="914400" rtl="0" eaLnBrk="1" latinLnBrk="0" hangingPunct="1"/>
                      <a:r>
                        <a:rPr lang="en-US" altLang="zh-CN" sz="2000" i="1" kern="1200" dirty="0" smtClean="0">
                          <a:solidFill>
                            <a:srgbClr val="FF0000"/>
                          </a:solidFill>
                          <a:latin typeface="+mn-lt"/>
                          <a:ea typeface="+mn-ea"/>
                          <a:cs typeface="+mn-cs"/>
                        </a:rPr>
                        <a:t>A: Thank you. </a:t>
                      </a:r>
                    </a:p>
                    <a:p>
                      <a:pPr marL="396000" indent="-457200" algn="l" defTabSz="914400" rtl="0" eaLnBrk="1" latinLnBrk="0" hangingPunct="1"/>
                      <a:r>
                        <a:rPr lang="en-US" altLang="zh-CN" sz="2000" i="1" kern="1200" dirty="0" smtClean="0">
                          <a:solidFill>
                            <a:schemeClr val="tx1"/>
                          </a:solidFill>
                          <a:latin typeface="+mn-lt"/>
                          <a:ea typeface="+mn-ea"/>
                          <a:cs typeface="+mn-cs"/>
                        </a:rPr>
                        <a:t>B: You’re welcome.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sp>
        <p:nvSpPr>
          <p:cNvPr id="9" name="TextBox 8"/>
          <p:cNvSpPr txBox="1"/>
          <p:nvPr/>
        </p:nvSpPr>
        <p:spPr>
          <a:xfrm>
            <a:off x="725404" y="1785926"/>
            <a:ext cx="2489274" cy="553998"/>
          </a:xfrm>
          <a:prstGeom prst="rect">
            <a:avLst/>
          </a:prstGeom>
          <a:noFill/>
        </p:spPr>
        <p:txBody>
          <a:bodyPr wrap="square" rtlCol="0">
            <a:spAutoFit/>
          </a:bodyPr>
          <a:lstStyle/>
          <a:p>
            <a:r>
              <a:rPr lang="en-US" altLang="zh-CN" sz="3000" b="1" dirty="0" smtClean="0"/>
              <a:t>Get ideas</a:t>
            </a:r>
            <a:endParaRPr lang="zh-CN" altLang="en-US" sz="3000" b="1" dirty="0"/>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7" name="TextBox 16"/>
          <p:cNvSpPr txBox="1"/>
          <p:nvPr/>
        </p:nvSpPr>
        <p:spPr>
          <a:xfrm>
            <a:off x="1357290" y="3724067"/>
            <a:ext cx="4857784" cy="1015663"/>
          </a:xfrm>
          <a:prstGeom prst="rect">
            <a:avLst/>
          </a:prstGeom>
          <a:noFill/>
        </p:spPr>
        <p:txBody>
          <a:bodyPr wrap="square" rtlCol="0">
            <a:spAutoFit/>
          </a:bodyPr>
          <a:lstStyle/>
          <a:p>
            <a:r>
              <a:rPr lang="en-US" altLang="zh-CN" sz="2400" i="1" dirty="0" smtClean="0">
                <a:solidFill>
                  <a:srgbClr val="FF0000"/>
                </a:solidFill>
              </a:rPr>
              <a:t>e-d-b-f-a-c</a:t>
            </a:r>
          </a:p>
          <a:p>
            <a:r>
              <a:rPr lang="en-US" altLang="zh-CN" dirty="0" smtClean="0"/>
              <a:t> </a:t>
            </a:r>
          </a:p>
          <a:p>
            <a:endParaRPr lang="zh-CN" altLang="en-US" dirty="0"/>
          </a:p>
        </p:txBody>
      </p:sp>
      <p:grpSp>
        <p:nvGrpSpPr>
          <p:cNvPr id="12" name="组合 11"/>
          <p:cNvGrpSpPr/>
          <p:nvPr/>
        </p:nvGrpSpPr>
        <p:grpSpPr>
          <a:xfrm>
            <a:off x="785786" y="2285992"/>
            <a:ext cx="7572428" cy="3851920"/>
            <a:chOff x="785786" y="2285992"/>
            <a:chExt cx="7572428" cy="3851920"/>
          </a:xfrm>
        </p:grpSpPr>
        <p:grpSp>
          <p:nvGrpSpPr>
            <p:cNvPr id="2" name="组合 26"/>
            <p:cNvGrpSpPr/>
            <p:nvPr/>
          </p:nvGrpSpPr>
          <p:grpSpPr>
            <a:xfrm>
              <a:off x="785786" y="2285992"/>
              <a:ext cx="7572428" cy="1200329"/>
              <a:chOff x="857224" y="1477020"/>
              <a:chExt cx="7572428" cy="1200329"/>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8" name="TextBox 7"/>
              <p:cNvSpPr txBox="1"/>
              <p:nvPr/>
            </p:nvSpPr>
            <p:spPr>
              <a:xfrm>
                <a:off x="1142976" y="1477020"/>
                <a:ext cx="7286676" cy="1200329"/>
              </a:xfrm>
              <a:prstGeom prst="rect">
                <a:avLst/>
              </a:prstGeom>
              <a:noFill/>
            </p:spPr>
            <p:txBody>
              <a:bodyPr wrap="square" rtlCol="0">
                <a:spAutoFit/>
              </a:bodyPr>
              <a:lstStyle/>
              <a:p>
                <a:r>
                  <a:rPr lang="en-US" altLang="zh-CN" sz="2400" dirty="0" smtClean="0">
                    <a:latin typeface="Arial" pitchFamily="34" charset="0"/>
                    <a:cs typeface="Arial" pitchFamily="34" charset="0"/>
                  </a:rPr>
                  <a:t>Listen to a woman talking about her plans for a perfect day out and number the activities in the order she talks about them.</a:t>
                </a:r>
              </a:p>
            </p:txBody>
          </p:sp>
        </p:grpSp>
        <p:pic>
          <p:nvPicPr>
            <p:cNvPr id="10" name="图片 9" descr="B2u3_页面_13_图像_0001.jpg"/>
            <p:cNvPicPr>
              <a:picLocks noChangeAspect="1"/>
            </p:cNvPicPr>
            <p:nvPr/>
          </p:nvPicPr>
          <p:blipFill>
            <a:blip r:embed="rId4"/>
            <a:stretch>
              <a:fillRect/>
            </a:stretch>
          </p:blipFill>
          <p:spPr>
            <a:xfrm>
              <a:off x="3857620" y="3571876"/>
              <a:ext cx="4060470" cy="256603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slide(fromBottom)">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sp>
        <p:nvSpPr>
          <p:cNvPr id="9" name="TextBox 8"/>
          <p:cNvSpPr txBox="1"/>
          <p:nvPr/>
        </p:nvSpPr>
        <p:spPr>
          <a:xfrm>
            <a:off x="725404" y="1785926"/>
            <a:ext cx="2489274" cy="553998"/>
          </a:xfrm>
          <a:prstGeom prst="rect">
            <a:avLst/>
          </a:prstGeom>
          <a:noFill/>
        </p:spPr>
        <p:txBody>
          <a:bodyPr wrap="square" rtlCol="0">
            <a:spAutoFit/>
          </a:bodyPr>
          <a:lstStyle/>
          <a:p>
            <a:r>
              <a:rPr lang="en-US" altLang="zh-CN" sz="3000" b="1" dirty="0" smtClean="0"/>
              <a:t>Get ideas</a:t>
            </a:r>
            <a:endParaRPr lang="zh-CN" altLang="en-US" sz="3000" b="1" dirty="0"/>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7" name="TextBox 16"/>
          <p:cNvSpPr txBox="1"/>
          <p:nvPr/>
        </p:nvSpPr>
        <p:spPr>
          <a:xfrm>
            <a:off x="1357290" y="3724067"/>
            <a:ext cx="4857784" cy="2492990"/>
          </a:xfrm>
          <a:prstGeom prst="rect">
            <a:avLst/>
          </a:prstGeom>
          <a:noFill/>
        </p:spPr>
        <p:txBody>
          <a:bodyPr wrap="square" rtlCol="0">
            <a:spAutoFit/>
          </a:bodyPr>
          <a:lstStyle/>
          <a:p>
            <a:r>
              <a:rPr lang="pt-BR" altLang="zh-CN" sz="2400" i="1" dirty="0" smtClean="0">
                <a:solidFill>
                  <a:srgbClr val="FF0000"/>
                </a:solidFill>
              </a:rPr>
              <a:t>a-2 </a:t>
            </a:r>
          </a:p>
          <a:p>
            <a:r>
              <a:rPr lang="pt-BR" altLang="zh-CN" sz="2400" i="1" dirty="0" smtClean="0">
                <a:solidFill>
                  <a:srgbClr val="FF0000"/>
                </a:solidFill>
              </a:rPr>
              <a:t>b-1 </a:t>
            </a:r>
          </a:p>
          <a:p>
            <a:r>
              <a:rPr lang="pt-BR" altLang="zh-CN" sz="2400" i="1" dirty="0" smtClean="0">
                <a:solidFill>
                  <a:srgbClr val="FF0000"/>
                </a:solidFill>
              </a:rPr>
              <a:t>c-3 </a:t>
            </a:r>
          </a:p>
          <a:p>
            <a:r>
              <a:rPr lang="pt-BR" altLang="zh-CN" sz="2400" i="1" dirty="0" smtClean="0">
                <a:solidFill>
                  <a:srgbClr val="FF0000"/>
                </a:solidFill>
              </a:rPr>
              <a:t>d-5 </a:t>
            </a:r>
          </a:p>
          <a:p>
            <a:r>
              <a:rPr lang="pt-BR" altLang="zh-CN" sz="2400" i="1" dirty="0" smtClean="0">
                <a:solidFill>
                  <a:srgbClr val="FF0000"/>
                </a:solidFill>
              </a:rPr>
              <a:t>e-4</a:t>
            </a:r>
          </a:p>
          <a:p>
            <a:r>
              <a:rPr lang="en-US" altLang="zh-CN" dirty="0" smtClean="0"/>
              <a:t> </a:t>
            </a:r>
          </a:p>
          <a:p>
            <a:endParaRPr lang="zh-CN" altLang="en-US" dirty="0"/>
          </a:p>
        </p:txBody>
      </p:sp>
      <p:grpSp>
        <p:nvGrpSpPr>
          <p:cNvPr id="12" name="组合 11"/>
          <p:cNvGrpSpPr/>
          <p:nvPr/>
        </p:nvGrpSpPr>
        <p:grpSpPr>
          <a:xfrm>
            <a:off x="785786" y="2214554"/>
            <a:ext cx="7643866" cy="3923358"/>
            <a:chOff x="785786" y="2214554"/>
            <a:chExt cx="7643866" cy="3923358"/>
          </a:xfrm>
        </p:grpSpPr>
        <p:grpSp>
          <p:nvGrpSpPr>
            <p:cNvPr id="2" name="组合 26"/>
            <p:cNvGrpSpPr/>
            <p:nvPr/>
          </p:nvGrpSpPr>
          <p:grpSpPr>
            <a:xfrm>
              <a:off x="785786" y="2214554"/>
              <a:ext cx="7643866" cy="1200329"/>
              <a:chOff x="857224" y="1405582"/>
              <a:chExt cx="7643866" cy="1200329"/>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8" name="TextBox 7"/>
              <p:cNvSpPr txBox="1"/>
              <p:nvPr/>
            </p:nvSpPr>
            <p:spPr>
              <a:xfrm>
                <a:off x="1214414" y="1405582"/>
                <a:ext cx="7286676" cy="1200329"/>
              </a:xfrm>
              <a:prstGeom prst="rect">
                <a:avLst/>
              </a:prstGeom>
              <a:noFill/>
            </p:spPr>
            <p:txBody>
              <a:bodyPr wrap="square" rtlCol="0">
                <a:spAutoFit/>
              </a:bodyPr>
              <a:lstStyle/>
              <a:p>
                <a:r>
                  <a:rPr lang="en-US" altLang="zh-CN" sz="2400" dirty="0" smtClean="0">
                    <a:latin typeface="Arial" pitchFamily="34" charset="0"/>
                    <a:cs typeface="Arial" pitchFamily="34" charset="0"/>
                  </a:rPr>
                  <a:t>Read the key phrases and the statements 1-5. Then listen to the talk again and use the key phrases</a:t>
                </a:r>
              </a:p>
              <a:p>
                <a:r>
                  <a:rPr lang="en-US" altLang="zh-CN" sz="2400" dirty="0" smtClean="0">
                    <a:latin typeface="Arial" pitchFamily="34" charset="0"/>
                    <a:cs typeface="Arial" pitchFamily="34" charset="0"/>
                  </a:rPr>
                  <a:t>to complete the statements 1-5.</a:t>
                </a:r>
              </a:p>
            </p:txBody>
          </p:sp>
        </p:grpSp>
        <p:pic>
          <p:nvPicPr>
            <p:cNvPr id="10" name="图片 9" descr="B2u3_页面_13_图像_0001.jpg"/>
            <p:cNvPicPr>
              <a:picLocks noChangeAspect="1"/>
            </p:cNvPicPr>
            <p:nvPr/>
          </p:nvPicPr>
          <p:blipFill>
            <a:blip r:embed="rId4"/>
            <a:stretch>
              <a:fillRect/>
            </a:stretch>
          </p:blipFill>
          <p:spPr>
            <a:xfrm>
              <a:off x="3857620" y="3571876"/>
              <a:ext cx="4060470" cy="256603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slide(fromBottom)">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slide(fromBottom)">
                                      <p:cBhvr>
                                        <p:cTn id="17" dur="500"/>
                                        <p:tgtEl>
                                          <p:spTgt spid="1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slide(fromBottom)">
                                      <p:cBhvr>
                                        <p:cTn id="22" dur="500"/>
                                        <p:tgtEl>
                                          <p:spTgt spid="1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animEffect transition="in" filter="slide(fromBottom)">
                                      <p:cBhvr>
                                        <p:cTn id="27" dur="500"/>
                                        <p:tgtEl>
                                          <p:spTgt spid="1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7">
                                            <p:txEl>
                                              <p:pRg st="4" end="4"/>
                                            </p:txEl>
                                          </p:spTgt>
                                        </p:tgtEl>
                                        <p:attrNameLst>
                                          <p:attrName>style.visibility</p:attrName>
                                        </p:attrNameLst>
                                      </p:cBhvr>
                                      <p:to>
                                        <p:strVal val="visible"/>
                                      </p:to>
                                    </p:set>
                                    <p:animEffect transition="in" filter="slide(fromBottom)">
                                      <p:cBhvr>
                                        <p:cTn id="32"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1357290" y="2857496"/>
          <a:ext cx="7000924" cy="3497600"/>
        </p:xfrm>
        <a:graphic>
          <a:graphicData uri="http://schemas.openxmlformats.org/drawingml/2006/table">
            <a:tbl>
              <a:tblPr firstRow="1" bandRow="1">
                <a:tableStyleId>{F5AB1C69-6EDB-4FF4-983F-18BD219EF322}</a:tableStyleId>
              </a:tblPr>
              <a:tblGrid>
                <a:gridCol w="2169944"/>
                <a:gridCol w="2089576"/>
                <a:gridCol w="2741404"/>
              </a:tblGrid>
              <a:tr h="370840">
                <a:tc>
                  <a:txBody>
                    <a:bodyPr/>
                    <a:lstStyle/>
                    <a:p>
                      <a:r>
                        <a:rPr lang="en-US" altLang="zh-CN" b="1" dirty="0" smtClean="0">
                          <a:solidFill>
                            <a:schemeClr val="bg1"/>
                          </a:solidFill>
                        </a:rPr>
                        <a:t>Time</a:t>
                      </a:r>
                      <a:r>
                        <a:rPr lang="en-US" altLang="zh-CN" b="1" baseline="0" dirty="0" smtClean="0">
                          <a:solidFill>
                            <a:schemeClr val="bg1"/>
                          </a:solidFill>
                        </a:rPr>
                        <a:t> / Order</a:t>
                      </a:r>
                      <a:endParaRPr lang="zh-CN" altLang="en-US" b="1" dirty="0">
                        <a:solidFill>
                          <a:schemeClr val="bg1"/>
                        </a:solidFill>
                      </a:endParaRPr>
                    </a:p>
                  </a:txBody>
                  <a:tcPr/>
                </a:tc>
                <a:tc>
                  <a:txBody>
                    <a:bodyPr/>
                    <a:lstStyle/>
                    <a:p>
                      <a:r>
                        <a:rPr lang="en-US" altLang="zh-CN" dirty="0" smtClean="0"/>
                        <a:t>Places</a:t>
                      </a:r>
                      <a:endParaRPr lang="zh-CN" altLang="en-US" dirty="0"/>
                    </a:p>
                  </a:txBody>
                  <a:tcPr/>
                </a:tc>
                <a:tc>
                  <a:txBody>
                    <a:bodyPr/>
                    <a:lstStyle/>
                    <a:p>
                      <a:r>
                        <a:rPr lang="en-US" altLang="zh-CN" dirty="0" smtClean="0"/>
                        <a:t>Activities</a:t>
                      </a:r>
                      <a:endParaRPr lang="zh-CN" altLang="en-US" dirty="0"/>
                    </a:p>
                  </a:txBody>
                  <a:tcPr/>
                </a:tc>
              </a:tr>
              <a:tr h="1557986">
                <a:tc>
                  <a:txBody>
                    <a:bodyPr/>
                    <a:lstStyle/>
                    <a:p>
                      <a:endParaRPr lang="zh-CN" altLang="en-US" sz="1800" kern="1200" baseline="0" dirty="0" smtClean="0">
                        <a:solidFill>
                          <a:schemeClr val="dk1"/>
                        </a:solidFill>
                        <a:latin typeface="+mn-lt"/>
                        <a:ea typeface="+mn-ea"/>
                        <a:cs typeface="+mn-cs"/>
                      </a:endParaRPr>
                    </a:p>
                    <a:p>
                      <a:r>
                        <a:rPr lang="en-US" altLang="zh-CN" sz="1800" kern="1200" baseline="0" dirty="0" smtClean="0">
                          <a:solidFill>
                            <a:schemeClr val="dk1"/>
                          </a:solidFill>
                          <a:latin typeface="+mn-lt"/>
                          <a:ea typeface="+mn-ea"/>
                          <a:cs typeface="+mn-cs"/>
                        </a:rPr>
                        <a:t>After breakfast	</a:t>
                      </a:r>
                    </a:p>
                  </a:txBody>
                  <a:tcPr/>
                </a:tc>
                <a:tc>
                  <a:txBody>
                    <a:bodyPr/>
                    <a:lstStyle/>
                    <a:p>
                      <a:endParaRPr lang="zh-CN" altLang="en-US" dirty="0"/>
                    </a:p>
                  </a:txBody>
                  <a:tcPr/>
                </a:tc>
                <a:tc>
                  <a:txBody>
                    <a:bodyPr/>
                    <a:lstStyle/>
                    <a:p>
                      <a:endParaRPr lang="zh-CN" altLang="en-US" sz="2000" i="1" kern="1200" dirty="0">
                        <a:solidFill>
                          <a:srgbClr val="FF0000"/>
                        </a:solidFill>
                        <a:latin typeface="+mn-lt"/>
                        <a:ea typeface="+mn-ea"/>
                        <a:cs typeface="+mn-cs"/>
                      </a:endParaRPr>
                    </a:p>
                  </a:txBody>
                  <a:tcPr/>
                </a:tc>
              </a:tr>
              <a:tr h="928694">
                <a:tc>
                  <a:txBody>
                    <a:bodyPr/>
                    <a:lstStyle/>
                    <a:p>
                      <a:endParaRPr lang="zh-CN" altLang="en-US" sz="1800" kern="1200" baseline="0" dirty="0" smtClean="0">
                        <a:solidFill>
                          <a:schemeClr val="dk1"/>
                        </a:solidFill>
                        <a:latin typeface="+mn-lt"/>
                        <a:ea typeface="+mn-ea"/>
                        <a:cs typeface="+mn-cs"/>
                      </a:endParaRPr>
                    </a:p>
                    <a:p>
                      <a:r>
                        <a:rPr lang="en-US" altLang="zh-CN" sz="1800" kern="1200" baseline="0" dirty="0" smtClean="0">
                          <a:solidFill>
                            <a:schemeClr val="dk1"/>
                          </a:solidFill>
                          <a:latin typeface="+mn-lt"/>
                          <a:ea typeface="+mn-ea"/>
                          <a:cs typeface="+mn-cs"/>
                        </a:rPr>
                        <a:t>After that	</a:t>
                      </a:r>
                    </a:p>
                  </a:txBody>
                  <a:tcPr/>
                </a:tc>
                <a:tc>
                  <a:txBody>
                    <a:bodyPr/>
                    <a:lstStyle/>
                    <a:p>
                      <a:endParaRPr lang="zh-CN" altLang="en-US" dirty="0"/>
                    </a:p>
                  </a:txBody>
                  <a:tcPr/>
                </a:tc>
                <a:tc>
                  <a:txBody>
                    <a:bodyPr/>
                    <a:lstStyle/>
                    <a:p>
                      <a:endParaRPr lang="zh-CN" altLang="en-US" dirty="0"/>
                    </a:p>
                  </a:txBody>
                  <a:tcPr/>
                </a:tc>
              </a:tr>
              <a:tr h="370840">
                <a:tc>
                  <a:txBody>
                    <a:bodyPr/>
                    <a:lstStyle/>
                    <a:p>
                      <a:endParaRPr lang="zh-CN" altLang="en-US" sz="1800" kern="1200" baseline="0" dirty="0" smtClean="0">
                        <a:solidFill>
                          <a:schemeClr val="dk1"/>
                        </a:solidFill>
                        <a:latin typeface="+mn-lt"/>
                        <a:ea typeface="+mn-ea"/>
                        <a:cs typeface="+mn-cs"/>
                      </a:endParaRPr>
                    </a:p>
                    <a:p>
                      <a:r>
                        <a:rPr lang="en-US" altLang="zh-CN" sz="1800" kern="1200" baseline="0" dirty="0" smtClean="0">
                          <a:solidFill>
                            <a:schemeClr val="dk1"/>
                          </a:solidFill>
                          <a:latin typeface="+mn-lt"/>
                          <a:ea typeface="+mn-ea"/>
                          <a:cs typeface="+mn-cs"/>
                        </a:rPr>
                        <a:t>After lunch	</a:t>
                      </a:r>
                    </a:p>
                  </a:txBody>
                  <a:tcPr/>
                </a:tc>
                <a:tc>
                  <a:txBody>
                    <a:bodyPr/>
                    <a:lstStyle/>
                    <a:p>
                      <a:endParaRPr lang="zh-CN" altLang="en-US" dirty="0"/>
                    </a:p>
                  </a:txBody>
                  <a:tcPr/>
                </a:tc>
                <a:tc>
                  <a:txBody>
                    <a:bodyPr/>
                    <a:lstStyle/>
                    <a:p>
                      <a:endParaRPr lang="zh-CN" altLang="en-US" dirty="0"/>
                    </a:p>
                  </a:txBody>
                  <a:tcPr/>
                </a:tc>
              </a:tr>
            </a:tbl>
          </a:graphicData>
        </a:graphic>
      </p:graphicFrame>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85992"/>
            <a:ext cx="7072362" cy="461666"/>
            <a:chOff x="857224" y="1500174"/>
            <a:chExt cx="7072362" cy="461666"/>
          </a:xfrm>
        </p:grpSpPr>
        <p:sp>
          <p:nvSpPr>
            <p:cNvPr id="7" name="矩形 6"/>
            <p:cNvSpPr/>
            <p:nvPr/>
          </p:nvSpPr>
          <p:spPr>
            <a:xfrm>
              <a:off x="857224" y="1500175"/>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8" name="TextBox 7"/>
            <p:cNvSpPr txBox="1"/>
            <p:nvPr/>
          </p:nvSpPr>
          <p:spPr>
            <a:xfrm>
              <a:off x="1214414" y="1500174"/>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and fill in the table</a:t>
              </a:r>
            </a:p>
          </p:txBody>
        </p:sp>
      </p:grpSp>
      <p:sp>
        <p:nvSpPr>
          <p:cNvPr id="9" name="TextBox 8"/>
          <p:cNvSpPr txBox="1"/>
          <p:nvPr/>
        </p:nvSpPr>
        <p:spPr>
          <a:xfrm>
            <a:off x="725404" y="1785926"/>
            <a:ext cx="4703852" cy="553998"/>
          </a:xfrm>
          <a:prstGeom prst="rect">
            <a:avLst/>
          </a:prstGeom>
          <a:noFill/>
        </p:spPr>
        <p:txBody>
          <a:bodyPr wrap="square" rtlCol="0">
            <a:spAutoFit/>
          </a:bodyPr>
          <a:lstStyle/>
          <a:p>
            <a:r>
              <a:rPr lang="en-US" altLang="zh-CN" sz="3000" b="1" dirty="0" smtClean="0"/>
              <a:t>Discuss and organize ideas</a:t>
            </a:r>
            <a:endParaRPr lang="zh-CN" altLang="en-US" sz="3000" b="1" dirty="0"/>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4" name="TextBox 13"/>
          <p:cNvSpPr txBox="1"/>
          <p:nvPr/>
        </p:nvSpPr>
        <p:spPr>
          <a:xfrm>
            <a:off x="3500430" y="3286124"/>
            <a:ext cx="2071702" cy="714380"/>
          </a:xfrm>
          <a:prstGeom prst="rect">
            <a:avLst/>
          </a:prstGeom>
          <a:noFill/>
        </p:spPr>
        <p:txBody>
          <a:bodyPr wrap="square" rtlCol="0">
            <a:spAutoFit/>
          </a:bodyPr>
          <a:lstStyle/>
          <a:p>
            <a:r>
              <a:rPr lang="en-US" altLang="zh-CN" sz="2000" i="1" dirty="0" smtClean="0">
                <a:solidFill>
                  <a:srgbClr val="FF0000"/>
                </a:solidFill>
              </a:rPr>
              <a:t>The northern bank of the Seine</a:t>
            </a:r>
            <a:endParaRPr lang="zh-CN" altLang="en-US" sz="2000" i="1" dirty="0">
              <a:solidFill>
                <a:srgbClr val="FF0000"/>
              </a:solidFill>
            </a:endParaRPr>
          </a:p>
        </p:txBody>
      </p:sp>
      <p:sp>
        <p:nvSpPr>
          <p:cNvPr id="20" name="TextBox 19"/>
          <p:cNvSpPr txBox="1"/>
          <p:nvPr/>
        </p:nvSpPr>
        <p:spPr>
          <a:xfrm>
            <a:off x="5643570" y="3214686"/>
            <a:ext cx="2357454" cy="1631216"/>
          </a:xfrm>
          <a:prstGeom prst="rect">
            <a:avLst/>
          </a:prstGeom>
          <a:noFill/>
        </p:spPr>
        <p:txBody>
          <a:bodyPr wrap="square" rtlCol="0">
            <a:spAutoFit/>
          </a:bodyPr>
          <a:lstStyle/>
          <a:p>
            <a:r>
              <a:rPr lang="en-US" altLang="zh-CN" sz="2000" i="1" dirty="0" smtClean="0">
                <a:solidFill>
                  <a:srgbClr val="FF0000"/>
                </a:solidFill>
              </a:rPr>
              <a:t>Observe the 360-degree view of Paris’ most famous sights from Place de la Concorde</a:t>
            </a:r>
            <a:endParaRPr lang="zh-CN" altLang="en-US" sz="2000" i="1" dirty="0">
              <a:solidFill>
                <a:srgbClr val="FF0000"/>
              </a:solidFill>
            </a:endParaRPr>
          </a:p>
        </p:txBody>
      </p:sp>
      <p:sp>
        <p:nvSpPr>
          <p:cNvPr id="22" name="TextBox 21"/>
          <p:cNvSpPr txBox="1"/>
          <p:nvPr/>
        </p:nvSpPr>
        <p:spPr>
          <a:xfrm>
            <a:off x="5643570" y="4786322"/>
            <a:ext cx="2786082" cy="1015663"/>
          </a:xfrm>
          <a:prstGeom prst="rect">
            <a:avLst/>
          </a:prstGeom>
          <a:noFill/>
        </p:spPr>
        <p:txBody>
          <a:bodyPr wrap="square" rtlCol="0">
            <a:spAutoFit/>
          </a:bodyPr>
          <a:lstStyle/>
          <a:p>
            <a:r>
              <a:rPr lang="en-US" altLang="zh-CN" sz="2000" i="1" dirty="0" smtClean="0">
                <a:solidFill>
                  <a:srgbClr val="FF0000"/>
                </a:solidFill>
              </a:rPr>
              <a:t>See Monet’s Water Lilies as well as paintings by other famous painters</a:t>
            </a:r>
          </a:p>
        </p:txBody>
      </p:sp>
      <p:sp>
        <p:nvSpPr>
          <p:cNvPr id="23" name="TextBox 22"/>
          <p:cNvSpPr txBox="1"/>
          <p:nvPr/>
        </p:nvSpPr>
        <p:spPr>
          <a:xfrm>
            <a:off x="3571868" y="4938722"/>
            <a:ext cx="2071702" cy="714380"/>
          </a:xfrm>
          <a:prstGeom prst="rect">
            <a:avLst/>
          </a:prstGeom>
          <a:noFill/>
        </p:spPr>
        <p:txBody>
          <a:bodyPr wrap="square" rtlCol="0">
            <a:spAutoFit/>
          </a:bodyPr>
          <a:lstStyle/>
          <a:p>
            <a:r>
              <a:rPr lang="en-US" altLang="zh-CN" sz="2000" i="1" dirty="0" smtClean="0">
                <a:solidFill>
                  <a:srgbClr val="FF0000"/>
                </a:solidFill>
              </a:rPr>
              <a:t>The </a:t>
            </a:r>
            <a:r>
              <a:rPr lang="en-US" altLang="zh-CN" sz="2000" i="1" dirty="0" err="1" smtClean="0">
                <a:solidFill>
                  <a:srgbClr val="FF0000"/>
                </a:solidFill>
              </a:rPr>
              <a:t>Musée</a:t>
            </a:r>
            <a:r>
              <a:rPr lang="en-US" altLang="zh-CN" sz="2000" i="1" dirty="0" smtClean="0">
                <a:solidFill>
                  <a:srgbClr val="FF0000"/>
                </a:solidFill>
              </a:rPr>
              <a:t> de </a:t>
            </a:r>
            <a:r>
              <a:rPr lang="en-US" altLang="zh-CN" sz="2000" i="1" dirty="0" err="1" smtClean="0">
                <a:solidFill>
                  <a:srgbClr val="FF0000"/>
                </a:solidFill>
              </a:rPr>
              <a:t>l’Orangerie</a:t>
            </a:r>
            <a:endParaRPr lang="en-US" altLang="zh-CN" sz="2000" i="1" dirty="0" smtClean="0">
              <a:solidFill>
                <a:srgbClr val="FF0000"/>
              </a:solidFill>
            </a:endParaRPr>
          </a:p>
        </p:txBody>
      </p:sp>
      <p:sp>
        <p:nvSpPr>
          <p:cNvPr id="24" name="TextBox 23"/>
          <p:cNvSpPr txBox="1"/>
          <p:nvPr/>
        </p:nvSpPr>
        <p:spPr>
          <a:xfrm>
            <a:off x="3500430" y="5957848"/>
            <a:ext cx="2071702" cy="400110"/>
          </a:xfrm>
          <a:prstGeom prst="rect">
            <a:avLst/>
          </a:prstGeom>
          <a:noFill/>
        </p:spPr>
        <p:txBody>
          <a:bodyPr wrap="square" rtlCol="0">
            <a:spAutoFit/>
          </a:bodyPr>
          <a:lstStyle/>
          <a:p>
            <a:r>
              <a:rPr lang="en-US" altLang="zh-CN" sz="2000" i="1" dirty="0" smtClean="0">
                <a:solidFill>
                  <a:srgbClr val="FF0000"/>
                </a:solidFill>
              </a:rPr>
              <a:t>The Eiffel Tower</a:t>
            </a:r>
          </a:p>
        </p:txBody>
      </p:sp>
      <p:sp>
        <p:nvSpPr>
          <p:cNvPr id="26" name="TextBox 25"/>
          <p:cNvSpPr txBox="1"/>
          <p:nvPr/>
        </p:nvSpPr>
        <p:spPr>
          <a:xfrm>
            <a:off x="5643570" y="5957848"/>
            <a:ext cx="2500330" cy="400110"/>
          </a:xfrm>
          <a:prstGeom prst="rect">
            <a:avLst/>
          </a:prstGeom>
          <a:noFill/>
        </p:spPr>
        <p:txBody>
          <a:bodyPr wrap="square" rtlCol="0">
            <a:spAutoFit/>
          </a:bodyPr>
          <a:lstStyle/>
          <a:p>
            <a:r>
              <a:rPr lang="en-US" altLang="zh-CN" sz="2000" i="1" dirty="0" smtClean="0">
                <a:solidFill>
                  <a:srgbClr val="FF0000"/>
                </a:solidFill>
              </a:rPr>
              <a:t> See the Eiffel Tower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lide(fromBottom)">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lide(fromBottom)">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slide(fromBottom)">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slide(fromBottom)">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slide(fromBottom)">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slide(fromBottom)">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2" grpId="0"/>
      <p:bldP spid="23" grpId="0"/>
      <p:bldP spid="24"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1357290" y="2857496"/>
          <a:ext cx="7000924" cy="3500461"/>
        </p:xfrm>
        <a:graphic>
          <a:graphicData uri="http://schemas.openxmlformats.org/drawingml/2006/table">
            <a:tbl>
              <a:tblPr firstRow="1" bandRow="1">
                <a:tableStyleId>{F5AB1C69-6EDB-4FF4-983F-18BD219EF322}</a:tableStyleId>
              </a:tblPr>
              <a:tblGrid>
                <a:gridCol w="2169944"/>
                <a:gridCol w="2089576"/>
                <a:gridCol w="2741404"/>
              </a:tblGrid>
              <a:tr h="577567">
                <a:tc>
                  <a:txBody>
                    <a:bodyPr/>
                    <a:lstStyle/>
                    <a:p>
                      <a:r>
                        <a:rPr lang="en-US" altLang="zh-CN" b="1" dirty="0" smtClean="0">
                          <a:solidFill>
                            <a:schemeClr val="bg1"/>
                          </a:solidFill>
                        </a:rPr>
                        <a:t>Time</a:t>
                      </a:r>
                      <a:r>
                        <a:rPr lang="en-US" altLang="zh-CN" b="1" baseline="0" dirty="0" smtClean="0">
                          <a:solidFill>
                            <a:schemeClr val="bg1"/>
                          </a:solidFill>
                        </a:rPr>
                        <a:t> / Order</a:t>
                      </a:r>
                      <a:endParaRPr lang="zh-CN" altLang="en-US" b="1" dirty="0">
                        <a:solidFill>
                          <a:schemeClr val="bg1"/>
                        </a:solidFill>
                      </a:endParaRPr>
                    </a:p>
                  </a:txBody>
                  <a:tcPr/>
                </a:tc>
                <a:tc>
                  <a:txBody>
                    <a:bodyPr/>
                    <a:lstStyle/>
                    <a:p>
                      <a:r>
                        <a:rPr lang="en-US" altLang="zh-CN" dirty="0" smtClean="0"/>
                        <a:t>Places</a:t>
                      </a:r>
                      <a:endParaRPr lang="zh-CN" altLang="en-US" dirty="0"/>
                    </a:p>
                  </a:txBody>
                  <a:tcPr/>
                </a:tc>
                <a:tc>
                  <a:txBody>
                    <a:bodyPr/>
                    <a:lstStyle/>
                    <a:p>
                      <a:r>
                        <a:rPr lang="en-US" altLang="zh-CN" dirty="0" smtClean="0"/>
                        <a:t>Activities</a:t>
                      </a:r>
                      <a:endParaRPr lang="zh-CN" altLang="en-US" dirty="0"/>
                    </a:p>
                  </a:txBody>
                  <a:tcPr/>
                </a:tc>
              </a:tr>
              <a:tr h="1476493">
                <a:tc>
                  <a:txBody>
                    <a:bodyPr/>
                    <a:lstStyle/>
                    <a:p>
                      <a:endParaRPr lang="zh-CN" altLang="en-US" sz="1800" kern="1200" baseline="0" dirty="0" smtClean="0">
                        <a:solidFill>
                          <a:schemeClr val="dk1"/>
                        </a:solidFill>
                        <a:latin typeface="+mn-lt"/>
                        <a:ea typeface="+mn-ea"/>
                        <a:cs typeface="+mn-cs"/>
                      </a:endParaRPr>
                    </a:p>
                    <a:p>
                      <a:r>
                        <a:rPr lang="en-US" altLang="zh-CN" sz="1800" kern="1200" baseline="0" dirty="0" smtClean="0">
                          <a:solidFill>
                            <a:schemeClr val="dk1"/>
                          </a:solidFill>
                          <a:latin typeface="+mn-lt"/>
                          <a:ea typeface="+mn-ea"/>
                          <a:cs typeface="+mn-cs"/>
                        </a:rPr>
                        <a:t>After that	</a:t>
                      </a:r>
                    </a:p>
                  </a:txBody>
                  <a:tcPr/>
                </a:tc>
                <a:tc>
                  <a:txBody>
                    <a:bodyPr/>
                    <a:lstStyle/>
                    <a:p>
                      <a:endParaRPr lang="zh-CN" altLang="en-US" dirty="0"/>
                    </a:p>
                  </a:txBody>
                  <a:tcPr/>
                </a:tc>
                <a:tc>
                  <a:txBody>
                    <a:bodyPr/>
                    <a:lstStyle/>
                    <a:p>
                      <a:endParaRPr lang="zh-CN" altLang="en-US" sz="2000" i="1" kern="1200" dirty="0">
                        <a:solidFill>
                          <a:srgbClr val="FF0000"/>
                        </a:solidFill>
                        <a:latin typeface="+mn-lt"/>
                        <a:ea typeface="+mn-ea"/>
                        <a:cs typeface="+mn-cs"/>
                      </a:endParaRPr>
                    </a:p>
                  </a:txBody>
                  <a:tcPr/>
                </a:tc>
              </a:tr>
              <a:tr h="1446401">
                <a:tc>
                  <a:txBody>
                    <a:bodyPr/>
                    <a:lstStyle/>
                    <a:p>
                      <a:endParaRPr lang="zh-CN" altLang="en-US" sz="1800" kern="1200" baseline="0" dirty="0" smtClean="0">
                        <a:solidFill>
                          <a:schemeClr val="dk1"/>
                        </a:solidFill>
                        <a:latin typeface="+mn-lt"/>
                        <a:ea typeface="+mn-ea"/>
                        <a:cs typeface="+mn-cs"/>
                      </a:endParaRPr>
                    </a:p>
                    <a:p>
                      <a:r>
                        <a:rPr lang="en-US" altLang="zh-CN" sz="1800" kern="1200" baseline="0" dirty="0" smtClean="0">
                          <a:solidFill>
                            <a:schemeClr val="dk1"/>
                          </a:solidFill>
                          <a:latin typeface="+mn-lt"/>
                          <a:ea typeface="+mn-ea"/>
                          <a:cs typeface="+mn-cs"/>
                        </a:rPr>
                        <a:t>In the evening</a:t>
                      </a:r>
                    </a:p>
                  </a:txBody>
                  <a:tcPr/>
                </a:tc>
                <a:tc>
                  <a:txBody>
                    <a:bodyPr/>
                    <a:lstStyle/>
                    <a:p>
                      <a:endParaRPr lang="zh-CN" altLang="en-US" dirty="0"/>
                    </a:p>
                  </a:txBody>
                  <a:tcPr/>
                </a:tc>
                <a:tc>
                  <a:txBody>
                    <a:bodyPr/>
                    <a:lstStyle/>
                    <a:p>
                      <a:endParaRPr lang="zh-CN" altLang="en-US" dirty="0"/>
                    </a:p>
                  </a:txBody>
                  <a:tcPr/>
                </a:tc>
              </a:tr>
            </a:tbl>
          </a:graphicData>
        </a:graphic>
      </p:graphicFrame>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85992"/>
            <a:ext cx="7072362" cy="461666"/>
            <a:chOff x="857224" y="1500174"/>
            <a:chExt cx="7072362" cy="461666"/>
          </a:xfrm>
        </p:grpSpPr>
        <p:sp>
          <p:nvSpPr>
            <p:cNvPr id="7" name="矩形 6"/>
            <p:cNvSpPr/>
            <p:nvPr/>
          </p:nvSpPr>
          <p:spPr>
            <a:xfrm>
              <a:off x="857224" y="1500175"/>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8" name="TextBox 7"/>
            <p:cNvSpPr txBox="1"/>
            <p:nvPr/>
          </p:nvSpPr>
          <p:spPr>
            <a:xfrm>
              <a:off x="1214414" y="1500174"/>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Discuss and fill in the table</a:t>
              </a:r>
            </a:p>
          </p:txBody>
        </p:sp>
      </p:grpSp>
      <p:sp>
        <p:nvSpPr>
          <p:cNvPr id="9" name="TextBox 8"/>
          <p:cNvSpPr txBox="1"/>
          <p:nvPr/>
        </p:nvSpPr>
        <p:spPr>
          <a:xfrm>
            <a:off x="725404" y="1785926"/>
            <a:ext cx="4703852" cy="553998"/>
          </a:xfrm>
          <a:prstGeom prst="rect">
            <a:avLst/>
          </a:prstGeom>
          <a:noFill/>
        </p:spPr>
        <p:txBody>
          <a:bodyPr wrap="square" rtlCol="0">
            <a:spAutoFit/>
          </a:bodyPr>
          <a:lstStyle/>
          <a:p>
            <a:r>
              <a:rPr lang="en-US" altLang="zh-CN" sz="3000" b="1" dirty="0" smtClean="0"/>
              <a:t>Discuss and organize ideas</a:t>
            </a:r>
            <a:endParaRPr lang="zh-CN" altLang="en-US" sz="3000" b="1" dirty="0"/>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4" name="TextBox 13"/>
          <p:cNvSpPr txBox="1"/>
          <p:nvPr/>
        </p:nvSpPr>
        <p:spPr>
          <a:xfrm>
            <a:off x="3500430" y="3435494"/>
            <a:ext cx="2071702" cy="707886"/>
          </a:xfrm>
          <a:prstGeom prst="rect">
            <a:avLst/>
          </a:prstGeom>
          <a:noFill/>
        </p:spPr>
        <p:txBody>
          <a:bodyPr wrap="square" rtlCol="0">
            <a:spAutoFit/>
          </a:bodyPr>
          <a:lstStyle/>
          <a:p>
            <a:r>
              <a:rPr lang="en-US" altLang="zh-CN" sz="2000" i="1" dirty="0" smtClean="0">
                <a:solidFill>
                  <a:srgbClr val="FF0000"/>
                </a:solidFill>
              </a:rPr>
              <a:t>The </a:t>
            </a:r>
            <a:r>
              <a:rPr lang="en-US" altLang="zh-CN" sz="2000" i="1" dirty="0" err="1" smtClean="0">
                <a:solidFill>
                  <a:srgbClr val="FF0000"/>
                </a:solidFill>
              </a:rPr>
              <a:t>Jardin</a:t>
            </a:r>
            <a:r>
              <a:rPr lang="en-US" altLang="zh-CN" sz="2000" i="1" dirty="0" smtClean="0">
                <a:solidFill>
                  <a:srgbClr val="FF0000"/>
                </a:solidFill>
              </a:rPr>
              <a:t> des </a:t>
            </a:r>
            <a:r>
              <a:rPr lang="en-US" altLang="zh-CN" sz="2000" i="1" dirty="0" err="1" smtClean="0">
                <a:solidFill>
                  <a:srgbClr val="FF0000"/>
                </a:solidFill>
              </a:rPr>
              <a:t>Plantes</a:t>
            </a:r>
            <a:endParaRPr lang="zh-CN" altLang="en-US" sz="2000" i="1" dirty="0">
              <a:solidFill>
                <a:srgbClr val="FF0000"/>
              </a:solidFill>
            </a:endParaRPr>
          </a:p>
        </p:txBody>
      </p:sp>
      <p:sp>
        <p:nvSpPr>
          <p:cNvPr id="20" name="TextBox 19"/>
          <p:cNvSpPr txBox="1"/>
          <p:nvPr/>
        </p:nvSpPr>
        <p:spPr>
          <a:xfrm>
            <a:off x="5572132" y="3391445"/>
            <a:ext cx="2357454" cy="1323439"/>
          </a:xfrm>
          <a:prstGeom prst="rect">
            <a:avLst/>
          </a:prstGeom>
          <a:noFill/>
        </p:spPr>
        <p:txBody>
          <a:bodyPr wrap="square" rtlCol="0">
            <a:spAutoFit/>
          </a:bodyPr>
          <a:lstStyle/>
          <a:p>
            <a:r>
              <a:rPr lang="en-US" altLang="zh-CN" sz="2000" i="1" dirty="0" smtClean="0">
                <a:solidFill>
                  <a:srgbClr val="FF0000"/>
                </a:solidFill>
              </a:rPr>
              <a:t>Visit a winter garden, tropical greenhouses, an alpine garden, and a menagerie</a:t>
            </a:r>
            <a:endParaRPr lang="zh-CN" altLang="en-US" sz="2000" i="1" dirty="0">
              <a:solidFill>
                <a:srgbClr val="FF0000"/>
              </a:solidFill>
            </a:endParaRPr>
          </a:p>
        </p:txBody>
      </p:sp>
      <p:sp>
        <p:nvSpPr>
          <p:cNvPr id="22" name="TextBox 21"/>
          <p:cNvSpPr txBox="1"/>
          <p:nvPr/>
        </p:nvSpPr>
        <p:spPr>
          <a:xfrm>
            <a:off x="5643570" y="4786322"/>
            <a:ext cx="2928958" cy="1631216"/>
          </a:xfrm>
          <a:prstGeom prst="rect">
            <a:avLst/>
          </a:prstGeom>
          <a:noFill/>
        </p:spPr>
        <p:txBody>
          <a:bodyPr wrap="square" rtlCol="0">
            <a:spAutoFit/>
          </a:bodyPr>
          <a:lstStyle/>
          <a:p>
            <a:pPr>
              <a:buFont typeface="Arial" pitchFamily="34" charset="0"/>
              <a:buChar char="•"/>
            </a:pPr>
            <a:r>
              <a:rPr lang="en-US" altLang="zh-CN" sz="2000" i="1" dirty="0" smtClean="0">
                <a:solidFill>
                  <a:srgbClr val="FF0000"/>
                </a:solidFill>
              </a:rPr>
              <a:t>Take a stroll over the lamp-lit bridge</a:t>
            </a:r>
          </a:p>
          <a:p>
            <a:pPr>
              <a:buFont typeface="Arial" pitchFamily="34" charset="0"/>
              <a:buChar char="•"/>
            </a:pPr>
            <a:r>
              <a:rPr lang="en-US" altLang="zh-CN" sz="2000" i="1" dirty="0" smtClean="0">
                <a:solidFill>
                  <a:srgbClr val="FF0000"/>
                </a:solidFill>
              </a:rPr>
              <a:t>Sip champagne in hotel bars</a:t>
            </a:r>
          </a:p>
          <a:p>
            <a:pPr>
              <a:buFont typeface="Arial" pitchFamily="34" charset="0"/>
              <a:buChar char="•"/>
            </a:pPr>
            <a:r>
              <a:rPr lang="en-US" altLang="zh-CN" sz="2000" i="1" dirty="0" smtClean="0">
                <a:solidFill>
                  <a:srgbClr val="FF0000"/>
                </a:solidFill>
              </a:rPr>
              <a:t>Dine in candle-lit pubs</a:t>
            </a:r>
          </a:p>
        </p:txBody>
      </p:sp>
      <p:sp>
        <p:nvSpPr>
          <p:cNvPr id="23" name="TextBox 22"/>
          <p:cNvSpPr txBox="1"/>
          <p:nvPr/>
        </p:nvSpPr>
        <p:spPr>
          <a:xfrm>
            <a:off x="3571868" y="4857760"/>
            <a:ext cx="2071702" cy="714380"/>
          </a:xfrm>
          <a:prstGeom prst="rect">
            <a:avLst/>
          </a:prstGeom>
          <a:noFill/>
        </p:spPr>
        <p:txBody>
          <a:bodyPr wrap="square" rtlCol="0">
            <a:spAutoFit/>
          </a:bodyPr>
          <a:lstStyle/>
          <a:p>
            <a:r>
              <a:rPr lang="en-US" altLang="zh-CN" sz="2000" i="1" dirty="0" smtClean="0">
                <a:solidFill>
                  <a:srgbClr val="FF0000"/>
                </a:solidFill>
              </a:rPr>
              <a:t>The </a:t>
            </a:r>
            <a:r>
              <a:rPr lang="en-US" altLang="zh-CN" sz="2000" i="1" dirty="0" err="1" smtClean="0">
                <a:solidFill>
                  <a:srgbClr val="FF0000"/>
                </a:solidFill>
              </a:rPr>
              <a:t>Musée</a:t>
            </a:r>
            <a:r>
              <a:rPr lang="en-US" altLang="zh-CN" sz="2000" i="1" dirty="0" smtClean="0">
                <a:solidFill>
                  <a:srgbClr val="FF0000"/>
                </a:solidFill>
              </a:rPr>
              <a:t> de </a:t>
            </a:r>
            <a:r>
              <a:rPr lang="en-US" altLang="zh-CN" sz="2000" i="1" dirty="0" err="1" smtClean="0">
                <a:solidFill>
                  <a:srgbClr val="FF0000"/>
                </a:solidFill>
              </a:rPr>
              <a:t>l’Orangerie</a:t>
            </a:r>
            <a:endParaRPr lang="en-US" altLang="zh-CN" sz="2000" i="1"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slide(fromBottom)">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Bottom)">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slide(fromBottom)">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2" grpId="0"/>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85993"/>
            <a:ext cx="7143800" cy="461665"/>
            <a:chOff x="857224" y="1500174"/>
            <a:chExt cx="6735583" cy="596698"/>
          </a:xfrm>
        </p:grpSpPr>
        <p:sp>
          <p:nvSpPr>
            <p:cNvPr id="7" name="矩形 6"/>
            <p:cNvSpPr/>
            <p:nvPr/>
          </p:nvSpPr>
          <p:spPr>
            <a:xfrm>
              <a:off x="857224" y="1500174"/>
              <a:ext cx="357174" cy="596698"/>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8" name="TextBox 7"/>
            <p:cNvSpPr txBox="1"/>
            <p:nvPr/>
          </p:nvSpPr>
          <p:spPr>
            <a:xfrm>
              <a:off x="1214414" y="1500174"/>
              <a:ext cx="6378393" cy="596698"/>
            </a:xfrm>
            <a:prstGeom prst="rect">
              <a:avLst/>
            </a:prstGeom>
            <a:noFill/>
          </p:spPr>
          <p:txBody>
            <a:bodyPr wrap="square" rtlCol="0">
              <a:spAutoFit/>
            </a:bodyPr>
            <a:lstStyle/>
            <a:p>
              <a:r>
                <a:rPr lang="en-US" altLang="zh-CN" sz="2400" dirty="0" smtClean="0">
                  <a:latin typeface="Arial" pitchFamily="34" charset="0"/>
                  <a:cs typeface="Arial" pitchFamily="34" charset="0"/>
                </a:rPr>
                <a:t>Present your ideas to the class. </a:t>
              </a:r>
            </a:p>
          </p:txBody>
        </p:sp>
      </p:grpSp>
      <p:sp>
        <p:nvSpPr>
          <p:cNvPr id="9" name="TextBox 8"/>
          <p:cNvSpPr txBox="1"/>
          <p:nvPr/>
        </p:nvSpPr>
        <p:spPr>
          <a:xfrm>
            <a:off x="725404" y="1785926"/>
            <a:ext cx="4703852" cy="553998"/>
          </a:xfrm>
          <a:prstGeom prst="rect">
            <a:avLst/>
          </a:prstGeom>
          <a:noFill/>
        </p:spPr>
        <p:txBody>
          <a:bodyPr wrap="square" rtlCol="0">
            <a:spAutoFit/>
          </a:bodyPr>
          <a:lstStyle/>
          <a:p>
            <a:r>
              <a:rPr lang="en-US" altLang="zh-CN" sz="3000" b="1" dirty="0" smtClean="0"/>
              <a:t>Present ideas</a:t>
            </a:r>
            <a:endParaRPr lang="zh-CN" altLang="en-US" sz="3000" b="1" dirty="0"/>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217" name="Rectangle 1"/>
          <p:cNvSpPr>
            <a:spLocks noChangeArrowheads="1"/>
          </p:cNvSpPr>
          <p:nvPr/>
        </p:nvSpPr>
        <p:spPr bwMode="auto">
          <a:xfrm>
            <a:off x="1142976" y="3039619"/>
            <a:ext cx="6215106"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2000" i="1" dirty="0" smtClean="0">
                <a:solidFill>
                  <a:srgbClr val="FF0000"/>
                </a:solidFill>
              </a:rPr>
              <a:t>I’m going to tell you about my perfect day in Paris. </a:t>
            </a:r>
            <a:r>
              <a:rPr lang="en-US" altLang="zh-CN" sz="2000" b="1" i="1" dirty="0" smtClean="0">
                <a:solidFill>
                  <a:schemeClr val="accent1"/>
                </a:solidFill>
              </a:rPr>
              <a:t>First of all</a:t>
            </a:r>
            <a:r>
              <a:rPr lang="en-US" altLang="zh-CN" sz="2000" i="1" dirty="0" smtClean="0">
                <a:solidFill>
                  <a:srgbClr val="FF0000"/>
                </a:solidFill>
              </a:rPr>
              <a:t>, after breakfast, we’re starting the day on the northern bank of the Seine, to observe the 360-degree view of Paris’ most famous sights from the Place de la Concorde. </a:t>
            </a:r>
          </a:p>
          <a:p>
            <a:r>
              <a:rPr lang="en-US" altLang="zh-CN" sz="2000" b="1" i="1" dirty="0" smtClean="0">
                <a:solidFill>
                  <a:schemeClr val="accent1"/>
                </a:solidFill>
              </a:rPr>
              <a:t>After that</a:t>
            </a:r>
            <a:r>
              <a:rPr lang="en-US" altLang="zh-CN" sz="2000" i="1" dirty="0" smtClean="0">
                <a:solidFill>
                  <a:srgbClr val="FF0000"/>
                </a:solidFill>
              </a:rPr>
              <a:t>, we’re going to the </a:t>
            </a:r>
            <a:r>
              <a:rPr lang="en-US" altLang="zh-CN" sz="2000" i="1" dirty="0" err="1" smtClean="0">
                <a:solidFill>
                  <a:srgbClr val="FF0000"/>
                </a:solidFill>
              </a:rPr>
              <a:t>Musée</a:t>
            </a:r>
            <a:r>
              <a:rPr lang="en-US" altLang="zh-CN" sz="2000" i="1" dirty="0" smtClean="0">
                <a:solidFill>
                  <a:srgbClr val="FF0000"/>
                </a:solidFill>
              </a:rPr>
              <a:t> de </a:t>
            </a:r>
            <a:r>
              <a:rPr lang="en-US" altLang="zh-CN" sz="2000" i="1" dirty="0" err="1" smtClean="0">
                <a:solidFill>
                  <a:srgbClr val="FF0000"/>
                </a:solidFill>
              </a:rPr>
              <a:t>l’Orangerie</a:t>
            </a:r>
            <a:r>
              <a:rPr lang="en-US" altLang="zh-CN" sz="2000" i="1" dirty="0" smtClean="0">
                <a:solidFill>
                  <a:srgbClr val="FF0000"/>
                </a:solidFill>
              </a:rPr>
              <a:t> (</a:t>
            </a:r>
            <a:r>
              <a:rPr lang="en-US" altLang="zh-CN" sz="2000" i="1" dirty="0" err="1" smtClean="0">
                <a:solidFill>
                  <a:srgbClr val="FF0000"/>
                </a:solidFill>
              </a:rPr>
              <a:t>Orangerie</a:t>
            </a:r>
            <a:r>
              <a:rPr lang="en-US" altLang="zh-CN" sz="2000" i="1" dirty="0" smtClean="0">
                <a:solidFill>
                  <a:srgbClr val="FF0000"/>
                </a:solidFill>
              </a:rPr>
              <a:t> Museum) to see Monet’s Water Lilies as well as paintings by other famous painters.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217"/>
                                        </p:tgtEl>
                                        <p:attrNameLst>
                                          <p:attrName>style.visibility</p:attrName>
                                        </p:attrNameLst>
                                      </p:cBhvr>
                                      <p:to>
                                        <p:strVal val="visible"/>
                                      </p:to>
                                    </p:set>
                                    <p:animEffect transition="in" filter="slide(fromBottom)">
                                      <p:cBhvr>
                                        <p:cTn id="12" dur="500"/>
                                        <p:tgtEl>
                                          <p:spTgt spid="9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285860"/>
            <a:ext cx="7072362" cy="830997"/>
            <a:chOff x="857224" y="1428736"/>
            <a:chExt cx="7072362" cy="830997"/>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428736"/>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Look at the pictures and read the activities. Then match the activities 1-6 to the pictures A-F</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3" name="组合 19"/>
          <p:cNvGrpSpPr/>
          <p:nvPr/>
        </p:nvGrpSpPr>
        <p:grpSpPr>
          <a:xfrm>
            <a:off x="5072066" y="2505302"/>
            <a:ext cx="1606714" cy="923698"/>
            <a:chOff x="1605066" y="2640511"/>
            <a:chExt cx="1878745" cy="1179972"/>
          </a:xfrm>
        </p:grpSpPr>
        <p:pic>
          <p:nvPicPr>
            <p:cNvPr id="24" name="Picture 2"/>
            <p:cNvPicPr>
              <a:picLocks noChangeAspect="1" noChangeArrowheads="1"/>
            </p:cNvPicPr>
            <p:nvPr/>
          </p:nvPicPr>
          <p:blipFill>
            <a:blip r:embed="rId4"/>
            <a:stretch>
              <a:fillRect/>
            </a:stretch>
          </p:blipFill>
          <p:spPr bwMode="auto">
            <a:xfrm>
              <a:off x="1626214" y="2640511"/>
              <a:ext cx="1857597" cy="1129292"/>
            </a:xfrm>
            <a:prstGeom prst="rect">
              <a:avLst/>
            </a:prstGeom>
            <a:noFill/>
            <a:ln w="9525">
              <a:noFill/>
              <a:miter lim="800000"/>
              <a:headEnd/>
              <a:tailEnd/>
            </a:ln>
            <a:effectLst/>
          </p:spPr>
        </p:pic>
        <p:sp>
          <p:nvSpPr>
            <p:cNvPr id="22" name="TextBox 21"/>
            <p:cNvSpPr txBox="1"/>
            <p:nvPr/>
          </p:nvSpPr>
          <p:spPr>
            <a:xfrm>
              <a:off x="1605066" y="3230732"/>
              <a:ext cx="357190" cy="589751"/>
            </a:xfrm>
            <a:prstGeom prst="rect">
              <a:avLst/>
            </a:prstGeom>
            <a:solidFill>
              <a:schemeClr val="bg2"/>
            </a:solidFill>
          </p:spPr>
          <p:txBody>
            <a:bodyPr wrap="square" rtlCol="0">
              <a:spAutoFit/>
            </a:bodyPr>
            <a:lstStyle/>
            <a:p>
              <a:r>
                <a:rPr lang="en-US" altLang="zh-CN" sz="2400" b="1" dirty="0" smtClean="0">
                  <a:solidFill>
                    <a:srgbClr val="FF0000"/>
                  </a:solidFill>
                </a:rPr>
                <a:t>A</a:t>
              </a:r>
              <a:endParaRPr lang="zh-CN" altLang="en-US" sz="2400" b="1" dirty="0">
                <a:solidFill>
                  <a:srgbClr val="FF0000"/>
                </a:solidFill>
              </a:endParaRPr>
            </a:p>
          </p:txBody>
        </p:sp>
      </p:grpSp>
      <p:grpSp>
        <p:nvGrpSpPr>
          <p:cNvPr id="5" name="组合 32"/>
          <p:cNvGrpSpPr/>
          <p:nvPr/>
        </p:nvGrpSpPr>
        <p:grpSpPr>
          <a:xfrm>
            <a:off x="5114928" y="3595535"/>
            <a:ext cx="1581607" cy="850439"/>
            <a:chOff x="1643042" y="2698669"/>
            <a:chExt cx="1784611" cy="1012974"/>
          </a:xfrm>
        </p:grpSpPr>
        <p:pic>
          <p:nvPicPr>
            <p:cNvPr id="37" name="Picture 2"/>
            <p:cNvPicPr>
              <a:picLocks noChangeAspect="1" noChangeArrowheads="1"/>
            </p:cNvPicPr>
            <p:nvPr/>
          </p:nvPicPr>
          <p:blipFill>
            <a:blip r:embed="rId5"/>
            <a:stretch>
              <a:fillRect/>
            </a:stretch>
          </p:blipFill>
          <p:spPr bwMode="auto">
            <a:xfrm>
              <a:off x="1682374" y="2698669"/>
              <a:ext cx="1745279" cy="1012974"/>
            </a:xfrm>
            <a:prstGeom prst="rect">
              <a:avLst/>
            </a:prstGeom>
            <a:noFill/>
            <a:ln w="9525">
              <a:noFill/>
              <a:miter lim="800000"/>
              <a:headEnd/>
              <a:tailEnd/>
            </a:ln>
            <a:effectLst/>
          </p:spPr>
        </p:pic>
        <p:sp>
          <p:nvSpPr>
            <p:cNvPr id="35" name="TextBox 34"/>
            <p:cNvSpPr txBox="1"/>
            <p:nvPr/>
          </p:nvSpPr>
          <p:spPr>
            <a:xfrm>
              <a:off x="1643042" y="3141684"/>
              <a:ext cx="357190" cy="549898"/>
            </a:xfrm>
            <a:prstGeom prst="rect">
              <a:avLst/>
            </a:prstGeom>
            <a:solidFill>
              <a:schemeClr val="bg2"/>
            </a:solidFill>
          </p:spPr>
          <p:txBody>
            <a:bodyPr wrap="square" rtlCol="0">
              <a:spAutoFit/>
            </a:bodyPr>
            <a:lstStyle/>
            <a:p>
              <a:r>
                <a:rPr lang="en-US" altLang="zh-CN" sz="2400" b="1" dirty="0" smtClean="0">
                  <a:solidFill>
                    <a:srgbClr val="FF0000"/>
                  </a:solidFill>
                </a:rPr>
                <a:t>B</a:t>
              </a:r>
              <a:endParaRPr lang="zh-CN" altLang="en-US" sz="2400" b="1" dirty="0">
                <a:solidFill>
                  <a:srgbClr val="FF0000"/>
                </a:solidFill>
              </a:endParaRPr>
            </a:p>
          </p:txBody>
        </p:sp>
      </p:grpSp>
      <p:grpSp>
        <p:nvGrpSpPr>
          <p:cNvPr id="7" name="组合 42"/>
          <p:cNvGrpSpPr/>
          <p:nvPr/>
        </p:nvGrpSpPr>
        <p:grpSpPr>
          <a:xfrm>
            <a:off x="5143504" y="4602758"/>
            <a:ext cx="1627071" cy="1040819"/>
            <a:chOff x="1677433" y="2633496"/>
            <a:chExt cx="1833871" cy="1356578"/>
          </a:xfrm>
        </p:grpSpPr>
        <p:pic>
          <p:nvPicPr>
            <p:cNvPr id="47" name="Picture 2"/>
            <p:cNvPicPr>
              <a:picLocks noChangeAspect="1" noChangeArrowheads="1"/>
            </p:cNvPicPr>
            <p:nvPr/>
          </p:nvPicPr>
          <p:blipFill>
            <a:blip r:embed="rId6"/>
            <a:stretch>
              <a:fillRect/>
            </a:stretch>
          </p:blipFill>
          <p:spPr bwMode="auto">
            <a:xfrm>
              <a:off x="1695469" y="2633496"/>
              <a:ext cx="1815835" cy="1329539"/>
            </a:xfrm>
            <a:prstGeom prst="rect">
              <a:avLst/>
            </a:prstGeom>
            <a:noFill/>
            <a:ln w="9525">
              <a:noFill/>
              <a:miter lim="800000"/>
              <a:headEnd/>
              <a:tailEnd/>
            </a:ln>
            <a:effectLst/>
          </p:spPr>
        </p:pic>
        <p:sp>
          <p:nvSpPr>
            <p:cNvPr id="45" name="TextBox 44"/>
            <p:cNvSpPr txBox="1"/>
            <p:nvPr/>
          </p:nvSpPr>
          <p:spPr>
            <a:xfrm>
              <a:off x="1677433" y="3388351"/>
              <a:ext cx="357190" cy="601723"/>
            </a:xfrm>
            <a:prstGeom prst="rect">
              <a:avLst/>
            </a:prstGeom>
            <a:solidFill>
              <a:schemeClr val="bg2"/>
            </a:solidFill>
          </p:spPr>
          <p:txBody>
            <a:bodyPr wrap="square" rtlCol="0">
              <a:spAutoFit/>
            </a:bodyPr>
            <a:lstStyle/>
            <a:p>
              <a:r>
                <a:rPr lang="en-US" altLang="zh-CN" sz="2400" b="1" dirty="0" smtClean="0">
                  <a:solidFill>
                    <a:srgbClr val="FF0000"/>
                  </a:solidFill>
                </a:rPr>
                <a:t>F</a:t>
              </a:r>
              <a:endParaRPr lang="zh-CN" altLang="en-US" sz="2400" b="1" dirty="0">
                <a:solidFill>
                  <a:srgbClr val="FF0000"/>
                </a:solidFill>
              </a:endParaRPr>
            </a:p>
          </p:txBody>
        </p:sp>
      </p:grpSp>
      <p:sp>
        <p:nvSpPr>
          <p:cNvPr id="58" name="TextBox 57"/>
          <p:cNvSpPr txBox="1"/>
          <p:nvPr/>
        </p:nvSpPr>
        <p:spPr>
          <a:xfrm>
            <a:off x="1500166" y="2500306"/>
            <a:ext cx="2428892" cy="461665"/>
          </a:xfrm>
          <a:prstGeom prst="rect">
            <a:avLst/>
          </a:prstGeom>
          <a:noFill/>
        </p:spPr>
        <p:txBody>
          <a:bodyPr wrap="square" rtlCol="0">
            <a:spAutoFit/>
          </a:bodyPr>
          <a:lstStyle/>
          <a:p>
            <a:r>
              <a:rPr lang="en-US" altLang="zh-CN" sz="2400" dirty="0" smtClean="0"/>
              <a:t>4 go-</a:t>
            </a:r>
            <a:r>
              <a:rPr lang="en-US" altLang="zh-CN" sz="2400" dirty="0" err="1" smtClean="0"/>
              <a:t>karting</a:t>
            </a:r>
            <a:endParaRPr lang="zh-CN" altLang="en-US" sz="2400" dirty="0"/>
          </a:p>
        </p:txBody>
      </p:sp>
      <p:sp>
        <p:nvSpPr>
          <p:cNvPr id="62" name="TextBox 61"/>
          <p:cNvSpPr txBox="1"/>
          <p:nvPr/>
        </p:nvSpPr>
        <p:spPr>
          <a:xfrm>
            <a:off x="1500166" y="3538839"/>
            <a:ext cx="2428892" cy="461665"/>
          </a:xfrm>
          <a:prstGeom prst="rect">
            <a:avLst/>
          </a:prstGeom>
          <a:noFill/>
        </p:spPr>
        <p:txBody>
          <a:bodyPr wrap="square" rtlCol="0">
            <a:spAutoFit/>
          </a:bodyPr>
          <a:lstStyle/>
          <a:p>
            <a:r>
              <a:rPr lang="en-US" altLang="zh-CN" sz="2400" dirty="0" smtClean="0"/>
              <a:t>5 aerobics</a:t>
            </a:r>
            <a:endParaRPr lang="zh-CN" altLang="en-US" sz="2400" dirty="0"/>
          </a:p>
        </p:txBody>
      </p:sp>
      <p:sp>
        <p:nvSpPr>
          <p:cNvPr id="65" name="TextBox 64"/>
          <p:cNvSpPr txBox="1"/>
          <p:nvPr/>
        </p:nvSpPr>
        <p:spPr>
          <a:xfrm>
            <a:off x="1500166" y="4753285"/>
            <a:ext cx="2714644" cy="461665"/>
          </a:xfrm>
          <a:prstGeom prst="rect">
            <a:avLst/>
          </a:prstGeom>
          <a:noFill/>
        </p:spPr>
        <p:txBody>
          <a:bodyPr wrap="square" rtlCol="0">
            <a:spAutoFit/>
          </a:bodyPr>
          <a:lstStyle/>
          <a:p>
            <a:r>
              <a:rPr lang="en-US" altLang="zh-CN" sz="2400" dirty="0" smtClean="0"/>
              <a:t>6 water skiing</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0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lide(fromBottom)">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20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lide(fromBottom)">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85993"/>
            <a:ext cx="7143800" cy="461665"/>
            <a:chOff x="857224" y="1500174"/>
            <a:chExt cx="6735583" cy="596698"/>
          </a:xfrm>
        </p:grpSpPr>
        <p:sp>
          <p:nvSpPr>
            <p:cNvPr id="7" name="矩形 6"/>
            <p:cNvSpPr/>
            <p:nvPr/>
          </p:nvSpPr>
          <p:spPr>
            <a:xfrm>
              <a:off x="857224" y="1500174"/>
              <a:ext cx="357174" cy="596698"/>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8" name="TextBox 7"/>
            <p:cNvSpPr txBox="1"/>
            <p:nvPr/>
          </p:nvSpPr>
          <p:spPr>
            <a:xfrm>
              <a:off x="1214414" y="1500174"/>
              <a:ext cx="6378393" cy="596698"/>
            </a:xfrm>
            <a:prstGeom prst="rect">
              <a:avLst/>
            </a:prstGeom>
            <a:noFill/>
          </p:spPr>
          <p:txBody>
            <a:bodyPr wrap="square" rtlCol="0">
              <a:spAutoFit/>
            </a:bodyPr>
            <a:lstStyle/>
            <a:p>
              <a:r>
                <a:rPr lang="en-US" altLang="zh-CN" sz="2400" dirty="0" smtClean="0">
                  <a:latin typeface="Arial" pitchFamily="34" charset="0"/>
                  <a:cs typeface="Arial" pitchFamily="34" charset="0"/>
                </a:rPr>
                <a:t>Present your ideas to the class. </a:t>
              </a:r>
            </a:p>
          </p:txBody>
        </p:sp>
      </p:grpSp>
      <p:sp>
        <p:nvSpPr>
          <p:cNvPr id="9" name="TextBox 8"/>
          <p:cNvSpPr txBox="1"/>
          <p:nvPr/>
        </p:nvSpPr>
        <p:spPr>
          <a:xfrm>
            <a:off x="725404" y="1785926"/>
            <a:ext cx="4703852" cy="553998"/>
          </a:xfrm>
          <a:prstGeom prst="rect">
            <a:avLst/>
          </a:prstGeom>
          <a:noFill/>
        </p:spPr>
        <p:txBody>
          <a:bodyPr wrap="square" rtlCol="0">
            <a:spAutoFit/>
          </a:bodyPr>
          <a:lstStyle/>
          <a:p>
            <a:r>
              <a:rPr lang="en-US" altLang="zh-CN" sz="3000" b="1" dirty="0" smtClean="0"/>
              <a:t>Present ideas</a:t>
            </a:r>
            <a:endParaRPr lang="zh-CN" altLang="en-US" sz="3000" b="1" dirty="0"/>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217" name="Rectangle 1"/>
          <p:cNvSpPr>
            <a:spLocks noChangeArrowheads="1"/>
          </p:cNvSpPr>
          <p:nvPr/>
        </p:nvSpPr>
        <p:spPr bwMode="auto">
          <a:xfrm>
            <a:off x="1142976" y="2928934"/>
            <a:ext cx="7358114"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2000" b="1" i="1" dirty="0" smtClean="0">
                <a:solidFill>
                  <a:schemeClr val="accent1"/>
                </a:solidFill>
              </a:rPr>
              <a:t>After lunch</a:t>
            </a:r>
            <a:r>
              <a:rPr lang="en-US" altLang="zh-CN" sz="2000" i="1" dirty="0" smtClean="0">
                <a:solidFill>
                  <a:srgbClr val="FF0000"/>
                </a:solidFill>
              </a:rPr>
              <a:t>, we’re going to wander west along the Seine to the Eiffel Tower. After we’ve admired Paris’ greatest viewpoint, we’re going to catch a </a:t>
            </a:r>
            <a:r>
              <a:rPr lang="en-US" altLang="zh-CN" sz="2000" i="1" dirty="0" err="1" smtClean="0">
                <a:solidFill>
                  <a:srgbClr val="FF0000"/>
                </a:solidFill>
              </a:rPr>
              <a:t>Batobus</a:t>
            </a:r>
            <a:r>
              <a:rPr lang="en-US" altLang="zh-CN" sz="2000" i="1" dirty="0" smtClean="0">
                <a:solidFill>
                  <a:srgbClr val="FF0000"/>
                </a:solidFill>
              </a:rPr>
              <a:t> – a hop-on, hop-off waterbus – to the </a:t>
            </a:r>
            <a:r>
              <a:rPr lang="en-US" altLang="zh-CN" sz="2000" i="1" dirty="0" err="1" smtClean="0">
                <a:solidFill>
                  <a:srgbClr val="FF0000"/>
                </a:solidFill>
              </a:rPr>
              <a:t>Jardin</a:t>
            </a:r>
            <a:r>
              <a:rPr lang="en-US" altLang="zh-CN" sz="2000" i="1" dirty="0" smtClean="0">
                <a:solidFill>
                  <a:srgbClr val="FF0000"/>
                </a:solidFill>
              </a:rPr>
              <a:t> des </a:t>
            </a:r>
            <a:r>
              <a:rPr lang="en-US" altLang="zh-CN" sz="2000" i="1" dirty="0" err="1" smtClean="0">
                <a:solidFill>
                  <a:srgbClr val="FF0000"/>
                </a:solidFill>
              </a:rPr>
              <a:t>Plantes</a:t>
            </a:r>
            <a:r>
              <a:rPr lang="en-US" altLang="zh-CN" sz="2000" i="1" dirty="0" smtClean="0">
                <a:solidFill>
                  <a:srgbClr val="FF0000"/>
                </a:solidFill>
              </a:rPr>
              <a:t>, which includes a winter garden, tropical greenhouses and an alpine garden, as well as a menagerie. </a:t>
            </a:r>
          </a:p>
          <a:p>
            <a:endParaRPr lang="en-US" altLang="zh-CN" sz="2000" i="1" dirty="0" smtClean="0">
              <a:solidFill>
                <a:srgbClr val="FF0000"/>
              </a:solidFill>
            </a:endParaRPr>
          </a:p>
          <a:p>
            <a:r>
              <a:rPr lang="en-US" altLang="zh-CN" sz="2000" b="1" i="1" dirty="0" smtClean="0">
                <a:solidFill>
                  <a:schemeClr val="accent1"/>
                </a:solidFill>
              </a:rPr>
              <a:t>In the evening</a:t>
            </a:r>
            <a:r>
              <a:rPr lang="en-US" altLang="zh-CN" sz="2000" i="1" dirty="0" smtClean="0">
                <a:solidFill>
                  <a:srgbClr val="FF0000"/>
                </a:solidFill>
              </a:rPr>
              <a:t>, we’re planning to take a stroll over the lamp-lit bridges. Strolling over the bridges at dusk as the lamps cast a glow on the darkened water, sipping champagne in hotel bars, and dining in candle-lit pubs make you feel as if you’ve stepped onto a giant film set. It’s going to be romantic and fantastic!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217">
                                            <p:txEl>
                                              <p:pRg st="0" end="0"/>
                                            </p:txEl>
                                          </p:spTgt>
                                        </p:tgtEl>
                                        <p:attrNameLst>
                                          <p:attrName>style.visibility</p:attrName>
                                        </p:attrNameLst>
                                      </p:cBhvr>
                                      <p:to>
                                        <p:strVal val="visible"/>
                                      </p:to>
                                    </p:set>
                                    <p:animEffect transition="in" filter="slide(fromBottom)">
                                      <p:cBhvr>
                                        <p:cTn id="7" dur="500"/>
                                        <p:tgtEl>
                                          <p:spTgt spid="9217">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9217">
                                            <p:txEl>
                                              <p:pRg st="2" end="2"/>
                                            </p:txEl>
                                          </p:spTgt>
                                        </p:tgtEl>
                                        <p:attrNameLst>
                                          <p:attrName>style.visibility</p:attrName>
                                        </p:attrNameLst>
                                      </p:cBhvr>
                                      <p:to>
                                        <p:strVal val="visible"/>
                                      </p:to>
                                    </p:set>
                                    <p:animEffect transition="in" filter="slide(fromBottom)">
                                      <p:cBhvr>
                                        <p:cTn id="10" dur="500"/>
                                        <p:tgtEl>
                                          <p:spTgt spid="92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3976794"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Short conversations</a:t>
            </a:r>
            <a:endParaRPr lang="zh-CN" altLang="en-US" sz="3200" b="1" u="sng" dirty="0">
              <a:ln>
                <a:solidFill>
                  <a:schemeClr val="accent5"/>
                </a:solidFill>
              </a:ln>
              <a:solidFill>
                <a:schemeClr val="accent5">
                  <a:lumMod val="75000"/>
                </a:schemeClr>
              </a:solidFill>
            </a:endParaRPr>
          </a:p>
        </p:txBody>
      </p:sp>
      <p:sp>
        <p:nvSpPr>
          <p:cNvPr id="5" name="矩形 4"/>
          <p:cNvSpPr/>
          <p:nvPr/>
        </p:nvSpPr>
        <p:spPr>
          <a:xfrm>
            <a:off x="857224" y="1857364"/>
            <a:ext cx="7072362" cy="6001643"/>
          </a:xfrm>
          <a:prstGeom prst="rect">
            <a:avLst/>
          </a:prstGeom>
        </p:spPr>
        <p:txBody>
          <a:bodyPr wrap="square">
            <a:spAutoFit/>
          </a:bodyPr>
          <a:lstStyle/>
          <a:p>
            <a:pPr marL="576000" indent="-684000"/>
            <a:r>
              <a:rPr lang="en-US" altLang="zh-CN" sz="2400" dirty="0" smtClean="0"/>
              <a:t>1 Q: What can we infer from this conversation about the woman?</a:t>
            </a:r>
          </a:p>
          <a:p>
            <a:pPr marL="828000" indent="-936000"/>
            <a:r>
              <a:rPr lang="en-US" altLang="zh-CN" sz="2400" i="1" dirty="0" smtClean="0">
                <a:solidFill>
                  <a:srgbClr val="FF0000"/>
                </a:solidFill>
              </a:rPr>
              <a:t>         D She once wore high-heeled shoes during a long walk.</a:t>
            </a:r>
          </a:p>
          <a:p>
            <a:r>
              <a:rPr lang="en-US" altLang="zh-CN" sz="2400" dirty="0" smtClean="0"/>
              <a:t>2 Q: What does the woman suggest the man do?</a:t>
            </a:r>
          </a:p>
          <a:p>
            <a:pPr marL="288000" indent="-457200"/>
            <a:r>
              <a:rPr lang="en-US" altLang="zh-CN" sz="2400" i="1" dirty="0" smtClean="0">
                <a:solidFill>
                  <a:srgbClr val="FF0000"/>
                </a:solidFill>
              </a:rPr>
              <a:t>         C Add flavor to the barbecue sauce with Coke.</a:t>
            </a:r>
          </a:p>
          <a:p>
            <a:pPr marL="266700" indent="-266700"/>
            <a:r>
              <a:rPr lang="en-US" altLang="zh-CN" sz="2400" dirty="0" smtClean="0"/>
              <a:t>3 Q: How much should the woman pay?</a:t>
            </a:r>
          </a:p>
          <a:p>
            <a:r>
              <a:rPr lang="en-US" altLang="zh-CN" sz="2400" i="1" dirty="0" smtClean="0">
                <a:solidFill>
                  <a:srgbClr val="FF0000"/>
                </a:solidFill>
              </a:rPr>
              <a:t>         D $55.</a:t>
            </a:r>
          </a:p>
          <a:p>
            <a:pPr marL="576000" indent="-684000"/>
            <a:r>
              <a:rPr lang="en-US" altLang="zh-CN" sz="2400" dirty="0" smtClean="0"/>
              <a:t>4 Q: What do we know from the conversation about the woman?</a:t>
            </a:r>
          </a:p>
          <a:p>
            <a:pPr marL="266700" indent="-266700"/>
            <a:r>
              <a:rPr lang="en-US" altLang="zh-CN" sz="2400" i="1" dirty="0" smtClean="0">
                <a:solidFill>
                  <a:srgbClr val="FF0000"/>
                </a:solidFill>
              </a:rPr>
              <a:t>         B She is not very confident in her own figure.</a:t>
            </a:r>
          </a:p>
          <a:p>
            <a:pPr marL="266700" indent="-266700"/>
            <a:r>
              <a:rPr lang="en-US" altLang="zh-CN" sz="2400" dirty="0" smtClean="0"/>
              <a:t>5 Q: What does the woman mean?</a:t>
            </a:r>
          </a:p>
          <a:p>
            <a:pPr marL="266700" indent="-266700"/>
            <a:r>
              <a:rPr lang="en-US" altLang="zh-CN" sz="2400" i="1" dirty="0" smtClean="0">
                <a:solidFill>
                  <a:srgbClr val="FF0000"/>
                </a:solidFill>
              </a:rPr>
              <a:t>         C She cannot save herself if she falls into water.</a:t>
            </a:r>
          </a:p>
          <a:p>
            <a:pPr marL="266700" indent="-266700"/>
            <a:endParaRPr lang="en-US" altLang="zh-CN" sz="2400" dirty="0" smtClean="0"/>
          </a:p>
          <a:p>
            <a:endParaRPr lang="en-US" altLang="zh-CN" sz="2400" i="1" dirty="0" smtClean="0">
              <a:solidFill>
                <a:srgbClr val="FF0000"/>
              </a:solidFill>
            </a:endParaRPr>
          </a:p>
          <a:p>
            <a:endParaRPr lang="en-US" altLang="zh-CN" sz="2400" i="1" dirty="0" smtClean="0">
              <a:solidFill>
                <a:srgbClr val="FF0000"/>
              </a:solidFill>
            </a:endParaRP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Bottom)">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slide(fromBottom)">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slide(fromBottom)">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slide(fromBottom)">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3665812"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Long conversation</a:t>
            </a:r>
            <a:endParaRPr lang="zh-CN" altLang="en-US" sz="3200" b="1" u="sng" dirty="0">
              <a:ln>
                <a:solidFill>
                  <a:schemeClr val="accent5"/>
                </a:solidFill>
              </a:ln>
              <a:solidFill>
                <a:schemeClr val="accent5">
                  <a:lumMod val="75000"/>
                </a:schemeClr>
              </a:solidFill>
            </a:endParaRPr>
          </a:p>
        </p:txBody>
      </p:sp>
      <p:sp>
        <p:nvSpPr>
          <p:cNvPr id="5" name="矩形 4"/>
          <p:cNvSpPr/>
          <p:nvPr/>
        </p:nvSpPr>
        <p:spPr>
          <a:xfrm>
            <a:off x="857224" y="2107253"/>
            <a:ext cx="7072362" cy="5262979"/>
          </a:xfrm>
          <a:prstGeom prst="rect">
            <a:avLst/>
          </a:prstGeom>
        </p:spPr>
        <p:txBody>
          <a:bodyPr wrap="square">
            <a:spAutoFit/>
          </a:bodyPr>
          <a:lstStyle/>
          <a:p>
            <a:pPr marL="576000" indent="-684000"/>
            <a:r>
              <a:rPr lang="en-US" altLang="zh-CN" sz="2400" dirty="0" smtClean="0"/>
              <a:t>1 Q: What do we know about those people who are invited to the party?</a:t>
            </a:r>
          </a:p>
          <a:p>
            <a:pPr marL="396000" indent="-457200"/>
            <a:r>
              <a:rPr lang="en-US" altLang="zh-CN" sz="2400" i="1" dirty="0" smtClean="0">
                <a:solidFill>
                  <a:srgbClr val="FF0000"/>
                </a:solidFill>
              </a:rPr>
              <a:t>         D They are likely to dress like people in the 1960s.</a:t>
            </a:r>
          </a:p>
          <a:p>
            <a:pPr marL="266700" indent="-266700"/>
            <a:r>
              <a:rPr lang="en-US" altLang="zh-CN" sz="2400" dirty="0" smtClean="0"/>
              <a:t>2 Q: What is particular about alien noodles?</a:t>
            </a:r>
          </a:p>
          <a:p>
            <a:pPr marL="396000" indent="-457200"/>
            <a:r>
              <a:rPr lang="en-US" altLang="zh-CN" sz="2400" i="1" dirty="0" smtClean="0">
                <a:solidFill>
                  <a:srgbClr val="FF0000"/>
                </a:solidFill>
              </a:rPr>
              <a:t>         A They are brightly colored .</a:t>
            </a:r>
          </a:p>
          <a:p>
            <a:pPr marL="266700" indent="-266700"/>
            <a:r>
              <a:rPr lang="en-US" altLang="zh-CN" sz="2400" dirty="0" smtClean="0"/>
              <a:t>3 Q: Why won’t they have regular noodles at the party?</a:t>
            </a:r>
          </a:p>
          <a:p>
            <a:pPr marL="828000" indent="-936000"/>
            <a:r>
              <a:rPr lang="en-US" altLang="zh-CN" sz="2400" i="1" dirty="0" smtClean="0">
                <a:solidFill>
                  <a:srgbClr val="FF0000"/>
                </a:solidFill>
              </a:rPr>
              <a:t>         A Because regular noodles don’t fit the theme of the party.</a:t>
            </a:r>
          </a:p>
          <a:p>
            <a:pPr marL="576000" indent="-684000"/>
            <a:r>
              <a:rPr lang="en-US" altLang="zh-CN" sz="2400" dirty="0" smtClean="0"/>
              <a:t>4 Q: What other arrangements do they have for the party?</a:t>
            </a:r>
          </a:p>
          <a:p>
            <a:pPr marL="266700" indent="-266700"/>
            <a:r>
              <a:rPr lang="en-US" altLang="zh-CN" sz="2400" i="1" dirty="0" smtClean="0">
                <a:solidFill>
                  <a:srgbClr val="FF0000"/>
                </a:solidFill>
              </a:rPr>
              <a:t>        D They will make and have fancy mixed drinks.</a:t>
            </a:r>
          </a:p>
          <a:p>
            <a:pPr marL="266700" indent="-266700"/>
            <a:endParaRPr lang="en-US" altLang="zh-CN" sz="2400" dirty="0" smtClean="0"/>
          </a:p>
          <a:p>
            <a:endParaRPr lang="en-US" altLang="zh-CN" sz="2400" i="1" dirty="0" smtClean="0">
              <a:solidFill>
                <a:srgbClr val="FF0000"/>
              </a:solidFill>
            </a:endParaRPr>
          </a:p>
          <a:p>
            <a:endParaRPr lang="en-US" altLang="zh-CN" sz="2400" i="1" dirty="0" smtClean="0">
              <a:solidFill>
                <a:srgbClr val="FF0000"/>
              </a:solidFill>
            </a:endParaRP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Bottom)">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slide(fromBottom)">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slide(fromBottom)">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203017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Passage 1</a:t>
            </a:r>
            <a:endParaRPr lang="zh-CN" altLang="en-US" sz="3200" b="1" u="sng" dirty="0">
              <a:ln>
                <a:solidFill>
                  <a:schemeClr val="accent5"/>
                </a:solidFill>
              </a:ln>
              <a:solidFill>
                <a:schemeClr val="accent5">
                  <a:lumMod val="75000"/>
                </a:schemeClr>
              </a:solidFill>
            </a:endParaRPr>
          </a:p>
        </p:txBody>
      </p:sp>
      <p:sp>
        <p:nvSpPr>
          <p:cNvPr id="5" name="矩形 4"/>
          <p:cNvSpPr/>
          <p:nvPr/>
        </p:nvSpPr>
        <p:spPr>
          <a:xfrm>
            <a:off x="857224" y="2107253"/>
            <a:ext cx="7072362" cy="4708981"/>
          </a:xfrm>
          <a:prstGeom prst="rect">
            <a:avLst/>
          </a:prstGeom>
        </p:spPr>
        <p:txBody>
          <a:bodyPr wrap="square">
            <a:spAutoFit/>
          </a:bodyPr>
          <a:lstStyle/>
          <a:p>
            <a:pPr marL="266700" indent="-266700"/>
            <a:r>
              <a:rPr lang="en-US" altLang="zh-CN" sz="2200" dirty="0" smtClean="0"/>
              <a:t>1 Q: What do we know from this passage about the speaker?</a:t>
            </a:r>
          </a:p>
          <a:p>
            <a:pPr marL="216000" indent="-457200"/>
            <a:r>
              <a:rPr lang="en-US" altLang="zh-CN" sz="2200" i="1" dirty="0" smtClean="0">
                <a:solidFill>
                  <a:srgbClr val="FF0000"/>
                </a:solidFill>
              </a:rPr>
              <a:t>         A He will soon graduate from school.</a:t>
            </a:r>
          </a:p>
          <a:p>
            <a:pPr marL="266700" indent="-266700"/>
            <a:r>
              <a:rPr lang="en-US" altLang="zh-CN" sz="2200" dirty="0" smtClean="0"/>
              <a:t>2 Q: What does the speaker like doing on weekends?</a:t>
            </a:r>
          </a:p>
          <a:p>
            <a:r>
              <a:rPr lang="en-US" altLang="zh-CN" sz="2200" i="1" dirty="0" smtClean="0">
                <a:solidFill>
                  <a:srgbClr val="FF0000"/>
                </a:solidFill>
              </a:rPr>
              <a:t>         A Going for long walks in the countryside.</a:t>
            </a:r>
          </a:p>
          <a:p>
            <a:pPr marL="576000" indent="-684000"/>
            <a:r>
              <a:rPr lang="en-US" altLang="zh-CN" sz="2400" dirty="0" smtClean="0"/>
              <a:t>3 Q: How do the speaker and his friends spend the day when they go canoeing?</a:t>
            </a:r>
          </a:p>
          <a:p>
            <a:pPr marL="180000" indent="-457200"/>
            <a:r>
              <a:rPr lang="en-US" altLang="zh-CN" sz="2200" i="1" dirty="0" smtClean="0">
                <a:solidFill>
                  <a:srgbClr val="FF0000"/>
                </a:solidFill>
              </a:rPr>
              <a:t>          D Drifting down the river.</a:t>
            </a:r>
          </a:p>
          <a:p>
            <a:pPr marL="576000" indent="-684000"/>
            <a:r>
              <a:rPr lang="en-US" altLang="zh-CN" sz="2400" dirty="0" smtClean="0"/>
              <a:t>4 Q: What does the speaker most like doing when camping in the evening?</a:t>
            </a:r>
          </a:p>
          <a:p>
            <a:pPr marL="266700" indent="-266700"/>
            <a:r>
              <a:rPr lang="en-US" altLang="zh-CN" sz="2200" i="1" dirty="0" smtClean="0">
                <a:solidFill>
                  <a:srgbClr val="FF0000"/>
                </a:solidFill>
              </a:rPr>
              <a:t>         D Cooking potatoes in the hot ashes.</a:t>
            </a:r>
            <a:endParaRPr lang="en-US" altLang="zh-CN" sz="2200" dirty="0" smtClean="0"/>
          </a:p>
          <a:p>
            <a:pPr marL="180000" indent="-457200"/>
            <a:endParaRPr lang="en-US" altLang="zh-CN" sz="2400" i="1" dirty="0" smtClean="0">
              <a:solidFill>
                <a:srgbClr val="FF0000"/>
              </a:solidFill>
            </a:endParaRPr>
          </a:p>
          <a:p>
            <a:endParaRPr lang="en-US" altLang="zh-CN" sz="2400" i="1" dirty="0" smtClean="0">
              <a:solidFill>
                <a:srgbClr val="FF0000"/>
              </a:solidFill>
            </a:endParaRPr>
          </a:p>
          <a:p>
            <a:endParaRPr lang="en-US" altLang="zh-CN" sz="2400" i="1" dirty="0" smtClean="0">
              <a:solidFill>
                <a:srgbClr val="FF0000"/>
              </a:solidFill>
            </a:endParaRP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Bottom)">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slide(fromBottom)">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20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slide(fromBottom)">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203017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Passage 2</a:t>
            </a:r>
            <a:endParaRPr lang="zh-CN" altLang="en-US" sz="3200" b="1" u="sng" dirty="0">
              <a:ln>
                <a:solidFill>
                  <a:schemeClr val="accent5"/>
                </a:solidFill>
              </a:ln>
              <a:solidFill>
                <a:schemeClr val="accent5">
                  <a:lumMod val="75000"/>
                </a:schemeClr>
              </a:solidFill>
            </a:endParaRPr>
          </a:p>
        </p:txBody>
      </p:sp>
      <p:sp>
        <p:nvSpPr>
          <p:cNvPr id="5" name="矩形 4"/>
          <p:cNvSpPr/>
          <p:nvPr/>
        </p:nvSpPr>
        <p:spPr>
          <a:xfrm>
            <a:off x="928662" y="2107253"/>
            <a:ext cx="7072362" cy="3785652"/>
          </a:xfrm>
          <a:prstGeom prst="rect">
            <a:avLst/>
          </a:prstGeom>
        </p:spPr>
        <p:txBody>
          <a:bodyPr wrap="square">
            <a:spAutoFit/>
          </a:bodyPr>
          <a:lstStyle/>
          <a:p>
            <a:pPr marL="457200" indent="-457200"/>
            <a:r>
              <a:rPr lang="en-US" altLang="zh-CN" sz="2400" i="1" dirty="0" smtClean="0">
                <a:solidFill>
                  <a:srgbClr val="FF0000"/>
                </a:solidFill>
              </a:rPr>
              <a:t>  </a:t>
            </a:r>
            <a:r>
              <a:rPr lang="en-US" altLang="zh-CN" sz="2400" dirty="0" smtClean="0">
                <a:solidFill>
                  <a:srgbClr val="FF0000"/>
                </a:solidFill>
              </a:rPr>
              <a:t>1)</a:t>
            </a:r>
            <a:r>
              <a:rPr lang="en-US" altLang="zh-CN" sz="2400" i="1" dirty="0" smtClean="0">
                <a:solidFill>
                  <a:srgbClr val="FF0000"/>
                </a:solidFill>
              </a:rPr>
              <a:t> objectives </a:t>
            </a:r>
          </a:p>
          <a:p>
            <a:pPr marL="457200" indent="-457200"/>
            <a:r>
              <a:rPr lang="en-US" altLang="zh-CN" sz="2400" i="1" dirty="0" smtClean="0">
                <a:solidFill>
                  <a:srgbClr val="FF0000"/>
                </a:solidFill>
              </a:rPr>
              <a:t>  </a:t>
            </a:r>
            <a:r>
              <a:rPr lang="en-US" altLang="zh-CN" sz="2400" dirty="0" smtClean="0">
                <a:solidFill>
                  <a:srgbClr val="FF0000"/>
                </a:solidFill>
              </a:rPr>
              <a:t>2)</a:t>
            </a:r>
            <a:r>
              <a:rPr lang="en-US" altLang="zh-CN" sz="2400" i="1" dirty="0" smtClean="0">
                <a:solidFill>
                  <a:srgbClr val="FF0000"/>
                </a:solidFill>
              </a:rPr>
              <a:t> farthest </a:t>
            </a:r>
          </a:p>
          <a:p>
            <a:pPr marL="457200" indent="-457200"/>
            <a:r>
              <a:rPr lang="en-US" altLang="zh-CN" sz="2400" i="1" dirty="0" smtClean="0">
                <a:solidFill>
                  <a:srgbClr val="FF0000"/>
                </a:solidFill>
              </a:rPr>
              <a:t>  </a:t>
            </a:r>
            <a:r>
              <a:rPr lang="en-US" altLang="zh-CN" sz="2400" dirty="0" smtClean="0">
                <a:solidFill>
                  <a:srgbClr val="FF0000"/>
                </a:solidFill>
              </a:rPr>
              <a:t>3)</a:t>
            </a:r>
            <a:r>
              <a:rPr lang="en-US" altLang="zh-CN" sz="2400" i="1" dirty="0" smtClean="0">
                <a:solidFill>
                  <a:srgbClr val="FF0000"/>
                </a:solidFill>
              </a:rPr>
              <a:t> recognized </a:t>
            </a:r>
          </a:p>
          <a:p>
            <a:pPr marL="457200" indent="-457200"/>
            <a:r>
              <a:rPr lang="en-US" altLang="zh-CN" sz="2400" i="1" dirty="0" smtClean="0">
                <a:solidFill>
                  <a:srgbClr val="FF0000"/>
                </a:solidFill>
              </a:rPr>
              <a:t>  </a:t>
            </a:r>
            <a:r>
              <a:rPr lang="en-US" altLang="zh-CN" sz="2400" dirty="0" smtClean="0">
                <a:solidFill>
                  <a:srgbClr val="FF0000"/>
                </a:solidFill>
              </a:rPr>
              <a:t>4)</a:t>
            </a:r>
            <a:r>
              <a:rPr lang="en-US" altLang="zh-CN" sz="2400" i="1" dirty="0" smtClean="0">
                <a:solidFill>
                  <a:srgbClr val="FF0000"/>
                </a:solidFill>
              </a:rPr>
              <a:t> separated into </a:t>
            </a:r>
          </a:p>
          <a:p>
            <a:pPr marL="457200" indent="-457200"/>
            <a:r>
              <a:rPr lang="en-US" altLang="zh-CN" sz="2400" i="1" dirty="0" smtClean="0">
                <a:solidFill>
                  <a:srgbClr val="FF0000"/>
                </a:solidFill>
              </a:rPr>
              <a:t>  </a:t>
            </a:r>
            <a:r>
              <a:rPr lang="en-US" altLang="zh-CN" sz="2400" dirty="0" smtClean="0">
                <a:solidFill>
                  <a:srgbClr val="FF0000"/>
                </a:solidFill>
              </a:rPr>
              <a:t>5)</a:t>
            </a:r>
            <a:r>
              <a:rPr lang="en-US" altLang="zh-CN" sz="2400" i="1" dirty="0" smtClean="0">
                <a:solidFill>
                  <a:srgbClr val="FF0000"/>
                </a:solidFill>
              </a:rPr>
              <a:t> involves </a:t>
            </a:r>
          </a:p>
          <a:p>
            <a:pPr marL="457200" indent="-457200"/>
            <a:r>
              <a:rPr lang="en-US" altLang="zh-CN" sz="2400" dirty="0" smtClean="0">
                <a:solidFill>
                  <a:srgbClr val="FF0000"/>
                </a:solidFill>
              </a:rPr>
              <a:t>  6)</a:t>
            </a:r>
            <a:r>
              <a:rPr lang="en-US" altLang="zh-CN" sz="2400" i="1" dirty="0" smtClean="0">
                <a:solidFill>
                  <a:srgbClr val="FF0000"/>
                </a:solidFill>
              </a:rPr>
              <a:t> is referred to </a:t>
            </a:r>
          </a:p>
          <a:p>
            <a:pPr marL="457200" indent="-457200"/>
            <a:r>
              <a:rPr lang="en-US" altLang="zh-CN" sz="2400" i="1" dirty="0" smtClean="0">
                <a:solidFill>
                  <a:srgbClr val="FF0000"/>
                </a:solidFill>
              </a:rPr>
              <a:t>  </a:t>
            </a:r>
            <a:r>
              <a:rPr lang="en-US" altLang="zh-CN" sz="2400" dirty="0" smtClean="0">
                <a:solidFill>
                  <a:srgbClr val="FF0000"/>
                </a:solidFill>
              </a:rPr>
              <a:t>7)</a:t>
            </a:r>
            <a:r>
              <a:rPr lang="en-US" altLang="zh-CN" sz="2400" i="1" dirty="0" smtClean="0">
                <a:solidFill>
                  <a:srgbClr val="FF0000"/>
                </a:solidFill>
              </a:rPr>
              <a:t> life-threatening </a:t>
            </a:r>
          </a:p>
          <a:p>
            <a:pPr marL="457200" indent="-457200"/>
            <a:r>
              <a:rPr lang="en-US" altLang="zh-CN" sz="2400" i="1" dirty="0" smtClean="0">
                <a:solidFill>
                  <a:srgbClr val="FF0000"/>
                </a:solidFill>
              </a:rPr>
              <a:t>  </a:t>
            </a:r>
            <a:r>
              <a:rPr lang="en-US" altLang="zh-CN" sz="2400" dirty="0" smtClean="0">
                <a:solidFill>
                  <a:srgbClr val="FF0000"/>
                </a:solidFill>
              </a:rPr>
              <a:t>8)</a:t>
            </a:r>
            <a:r>
              <a:rPr lang="en-US" altLang="zh-CN" sz="2400" i="1" dirty="0" smtClean="0">
                <a:solidFill>
                  <a:srgbClr val="FF0000"/>
                </a:solidFill>
              </a:rPr>
              <a:t> designed </a:t>
            </a:r>
          </a:p>
          <a:p>
            <a:endParaRPr lang="en-US" altLang="zh-CN" sz="2400" i="1" dirty="0" smtClean="0">
              <a:solidFill>
                <a:srgbClr val="FF0000"/>
              </a:solidFill>
            </a:endParaRPr>
          </a:p>
          <a:p>
            <a:endParaRPr lang="en-US" altLang="zh-CN" sz="2400" i="1" dirty="0" smtClean="0">
              <a:solidFill>
                <a:srgbClr val="FF0000"/>
              </a:solidFill>
            </a:endParaRPr>
          </a:p>
        </p:txBody>
      </p:sp>
      <p:pic>
        <p:nvPicPr>
          <p:cNvPr id="1026" name="Picture 2"/>
          <p:cNvPicPr>
            <a:picLocks noChangeAspect="1" noChangeArrowheads="1"/>
          </p:cNvPicPr>
          <p:nvPr/>
        </p:nvPicPr>
        <p:blipFill>
          <a:blip r:embed="rId2"/>
          <a:stretch>
            <a:fillRect/>
          </a:stretch>
        </p:blipFill>
        <p:spPr bwMode="auto">
          <a:xfrm>
            <a:off x="3709750" y="2428868"/>
            <a:ext cx="4689294" cy="2796177"/>
          </a:xfrm>
          <a:prstGeom prst="rect">
            <a:avLst/>
          </a:prstGeom>
          <a:noFill/>
          <a:ln w="9525">
            <a:noFill/>
            <a:miter lim="800000"/>
            <a:headEnd/>
            <a:tailEnd/>
          </a:ln>
          <a:effectLst/>
        </p:spPr>
      </p:pic>
      <p:pic>
        <p:nvPicPr>
          <p:cNvPr id="6" name="图片 5" descr="87699.gif">
            <a:hlinkClick r:id="rId3" action="ppaction://hlinksldjump"/>
          </p:cNvPr>
          <p:cNvPicPr>
            <a:picLocks noChangeAspect="1"/>
          </p:cNvPicPr>
          <p:nvPr/>
        </p:nvPicPr>
        <p:blipFill>
          <a:blip r:embed="rId4"/>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slide(fromBottom)">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slide(fromBottom)">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slide(fromBottom)">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slide(fromBottom)">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slide(fromBottom)">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slide(fromBottom)">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slide(fromBottom)">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slide(fromBottom)">
                                      <p:cBhvr>
                                        <p:cTn id="4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Wrapping up</a:t>
            </a:r>
            <a:endParaRPr lang="zh-CN" altLang="en-US" sz="4800" b="1" dirty="0">
              <a:solidFill>
                <a:schemeClr val="tx1"/>
              </a:solidFill>
              <a:latin typeface="+mj-lt"/>
              <a:ea typeface="微软雅黑" panose="020B0503020204020204" pitchFamily="34" charset="-122"/>
            </a:endParaRPr>
          </a:p>
        </p:txBody>
      </p:sp>
      <p:sp>
        <p:nvSpPr>
          <p:cNvPr id="3" name="矩形 2"/>
          <p:cNvSpPr/>
          <p:nvPr/>
        </p:nvSpPr>
        <p:spPr>
          <a:xfrm>
            <a:off x="1071538" y="1214422"/>
            <a:ext cx="6929486" cy="830997"/>
          </a:xfrm>
          <a:prstGeom prst="rect">
            <a:avLst/>
          </a:prstGeom>
        </p:spPr>
        <p:txBody>
          <a:bodyPr wrap="square">
            <a:spAutoFit/>
          </a:bodyPr>
          <a:lstStyle/>
          <a:p>
            <a:r>
              <a:rPr lang="en-US" altLang="zh-CN" sz="2400" dirty="0" smtClean="0">
                <a:latin typeface="Arial" pitchFamily="34" charset="0"/>
                <a:cs typeface="Arial" pitchFamily="34" charset="0"/>
              </a:rPr>
              <a:t>Use the following self-assessment checklist to check what you have learned in this unit.</a:t>
            </a:r>
          </a:p>
        </p:txBody>
      </p:sp>
      <p:graphicFrame>
        <p:nvGraphicFramePr>
          <p:cNvPr id="5" name="表格 4"/>
          <p:cNvGraphicFramePr>
            <a:graphicFrameLocks noGrp="1"/>
          </p:cNvGraphicFramePr>
          <p:nvPr/>
        </p:nvGraphicFramePr>
        <p:xfrm>
          <a:off x="785786" y="2143116"/>
          <a:ext cx="7286676" cy="3296920"/>
        </p:xfrm>
        <a:graphic>
          <a:graphicData uri="http://schemas.openxmlformats.org/drawingml/2006/table">
            <a:tbl>
              <a:tblPr firstRow="1" bandRow="1">
                <a:tableStyleId>{5C22544A-7EE6-4342-B048-85BDC9FD1C3A}</a:tableStyleId>
              </a:tblPr>
              <a:tblGrid>
                <a:gridCol w="4663473"/>
                <a:gridCol w="947268"/>
                <a:gridCol w="1675935"/>
              </a:tblGrid>
              <a:tr h="370840">
                <a:tc>
                  <a:txBody>
                    <a:bodyPr/>
                    <a:lstStyle/>
                    <a:p>
                      <a:pPr algn="ctr"/>
                      <a:r>
                        <a:rPr lang="en-US" altLang="zh-CN" dirty="0" smtClean="0"/>
                        <a:t>Skills</a:t>
                      </a:r>
                      <a:endParaRPr lang="zh-CN" altLang="en-US" dirty="0"/>
                    </a:p>
                  </a:txBody>
                  <a:tcPr/>
                </a:tc>
                <a:tc>
                  <a:txBody>
                    <a:bodyPr/>
                    <a:lstStyle/>
                    <a:p>
                      <a:pPr algn="ctr"/>
                      <a:r>
                        <a:rPr lang="en-US" altLang="zh-CN" dirty="0" smtClean="0"/>
                        <a:t>OK</a:t>
                      </a:r>
                      <a:endParaRPr lang="zh-CN" altLang="en-US" dirty="0"/>
                    </a:p>
                  </a:txBody>
                  <a:tcPr/>
                </a:tc>
                <a:tc>
                  <a:txBody>
                    <a:bodyPr/>
                    <a:lstStyle/>
                    <a:p>
                      <a:pPr algn="ctr"/>
                      <a:r>
                        <a:rPr lang="en-US" altLang="zh-CN" dirty="0" smtClean="0"/>
                        <a:t>Needs work</a:t>
                      </a:r>
                      <a:endParaRPr lang="zh-CN" altLang="en-US" dirty="0"/>
                    </a:p>
                  </a:txBody>
                  <a:tcPr/>
                </a:tc>
              </a:tr>
              <a:tr h="370840">
                <a:tc>
                  <a:txBody>
                    <a:bodyPr/>
                    <a:lstStyle/>
                    <a:p>
                      <a:r>
                        <a:rPr lang="en-US" altLang="zh-CN" sz="2400" kern="1200" baseline="0" dirty="0" smtClean="0">
                          <a:solidFill>
                            <a:schemeClr val="dk1"/>
                          </a:solidFill>
                          <a:latin typeface="+mn-lt"/>
                          <a:ea typeface="+mn-ea"/>
                          <a:cs typeface="+mn-cs"/>
                        </a:rPr>
                        <a:t>I can talk about my learning experiences. </a:t>
                      </a:r>
                      <a:endParaRPr lang="zh-CN" altLang="en-US" sz="2400" dirty="0"/>
                    </a:p>
                  </a:txBody>
                  <a:tcPr/>
                </a:tc>
                <a:tc>
                  <a:txBody>
                    <a:bodyPr/>
                    <a:lstStyle/>
                    <a:p>
                      <a:endParaRPr lang="zh-CN" altLang="en-US" dirty="0"/>
                    </a:p>
                  </a:txBody>
                  <a:tcPr/>
                </a:tc>
                <a:tc>
                  <a:txBody>
                    <a:bodyPr/>
                    <a:lstStyle/>
                    <a:p>
                      <a:endParaRPr lang="zh-CN" altLang="en-US" dirty="0"/>
                    </a:p>
                  </a:txBody>
                  <a:tcPr/>
                </a:tc>
              </a:tr>
              <a:tr h="370840">
                <a:tc>
                  <a:txBody>
                    <a:bodyPr/>
                    <a:lstStyle/>
                    <a:p>
                      <a:r>
                        <a:rPr lang="en-US" altLang="zh-CN" sz="2400" kern="1200" baseline="0" dirty="0" smtClean="0">
                          <a:solidFill>
                            <a:schemeClr val="dk1"/>
                          </a:solidFill>
                          <a:latin typeface="+mn-lt"/>
                          <a:ea typeface="+mn-ea"/>
                          <a:cs typeface="+mn-cs"/>
                        </a:rPr>
                        <a:t>I can listen for signal words for listing. </a:t>
                      </a:r>
                      <a:endParaRPr lang="zh-CN" altLang="en-US" sz="2400" dirty="0"/>
                    </a:p>
                  </a:txBody>
                  <a:tcPr/>
                </a:tc>
                <a:tc>
                  <a:txBody>
                    <a:bodyPr/>
                    <a:lstStyle/>
                    <a:p>
                      <a:endParaRPr lang="zh-CN" altLang="en-US" dirty="0"/>
                    </a:p>
                  </a:txBody>
                  <a:tcPr/>
                </a:tc>
                <a:tc>
                  <a:txBody>
                    <a:bodyPr/>
                    <a:lstStyle/>
                    <a:p>
                      <a:endParaRPr lang="zh-CN" altLang="en-US" dirty="0"/>
                    </a:p>
                  </a:txBody>
                  <a:tcPr/>
                </a:tc>
              </a:tr>
              <a:tr h="370840">
                <a:tc>
                  <a:txBody>
                    <a:bodyPr/>
                    <a:lstStyle/>
                    <a:p>
                      <a:r>
                        <a:rPr lang="en-US" altLang="zh-CN" sz="2400" kern="1200" baseline="0" dirty="0" smtClean="0">
                          <a:solidFill>
                            <a:schemeClr val="dk1"/>
                          </a:solidFill>
                          <a:latin typeface="+mn-lt"/>
                          <a:ea typeface="+mn-ea"/>
                          <a:cs typeface="+mn-cs"/>
                        </a:rPr>
                        <a:t>I can give and respond to advice.</a:t>
                      </a:r>
                    </a:p>
                  </a:txBody>
                  <a:tcPr/>
                </a:tc>
                <a:tc>
                  <a:txBody>
                    <a:bodyPr/>
                    <a:lstStyle/>
                    <a:p>
                      <a:endParaRPr lang="zh-CN" altLang="en-US" dirty="0"/>
                    </a:p>
                  </a:txBody>
                  <a:tcPr/>
                </a:tc>
                <a:tc>
                  <a:txBody>
                    <a:bodyPr/>
                    <a:lstStyle/>
                    <a:p>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baseline="0" dirty="0" smtClean="0">
                          <a:solidFill>
                            <a:schemeClr val="dk1"/>
                          </a:solidFill>
                          <a:latin typeface="+mn-lt"/>
                          <a:ea typeface="+mn-ea"/>
                          <a:cs typeface="+mn-cs"/>
                        </a:rPr>
                        <a:t>I can </a:t>
                      </a:r>
                      <a:r>
                        <a:rPr lang="en-US" altLang="zh-CN" sz="2400" kern="1200" baseline="0" smtClean="0">
                          <a:solidFill>
                            <a:schemeClr val="dk1"/>
                          </a:solidFill>
                          <a:latin typeface="+mn-lt"/>
                          <a:ea typeface="+mn-ea"/>
                          <a:cs typeface="+mn-cs"/>
                        </a:rPr>
                        <a:t>discuss learning / teaching </a:t>
                      </a:r>
                      <a:r>
                        <a:rPr lang="en-US" altLang="zh-CN" sz="2400" kern="1200" baseline="0" dirty="0" smtClean="0">
                          <a:solidFill>
                            <a:schemeClr val="dk1"/>
                          </a:solidFill>
                          <a:latin typeface="+mn-lt"/>
                          <a:ea typeface="+mn-ea"/>
                          <a:cs typeface="+mn-cs"/>
                        </a:rPr>
                        <a:t>methods.</a:t>
                      </a:r>
                    </a:p>
                  </a:txBody>
                  <a:tcPr/>
                </a:tc>
                <a:tc>
                  <a:txBody>
                    <a:bodyPr/>
                    <a:lstStyle/>
                    <a:p>
                      <a:endParaRPr lang="zh-CN" altLang="en-US"/>
                    </a:p>
                  </a:txBody>
                  <a:tcPr/>
                </a:tc>
                <a:tc>
                  <a:txBody>
                    <a:bodyPr/>
                    <a:lstStyle/>
                    <a:p>
                      <a:endParaRPr lang="zh-CN" altLang="en-US" dirty="0"/>
                    </a:p>
                  </a:txBody>
                  <a:tcPr/>
                </a:tc>
              </a:tr>
            </a:tbl>
          </a:graphicData>
        </a:graphic>
      </p:graphicFrame>
      <p:sp>
        <p:nvSpPr>
          <p:cNvPr id="6" name="矩形 5"/>
          <p:cNvSpPr/>
          <p:nvPr/>
        </p:nvSpPr>
        <p:spPr>
          <a:xfrm>
            <a:off x="5786446" y="2786058"/>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070002" y="3468270"/>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792904" y="3457468"/>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79420" y="4286256"/>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797666" y="4286256"/>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806344" y="5072074"/>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072330" y="5072074"/>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045342" y="2786058"/>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animBg="1"/>
      <p:bldP spid="10" grpId="0" animBg="1"/>
      <p:bldP spid="11" grpId="0" animBg="1"/>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Fun time</a:t>
            </a:r>
            <a:endParaRPr lang="zh-CN" altLang="en-US" sz="4800" b="1" dirty="0">
              <a:solidFill>
                <a:schemeClr val="tx1"/>
              </a:solidFill>
              <a:latin typeface="+mj-lt"/>
              <a:ea typeface="微软雅黑" panose="020B0503020204020204" pitchFamily="34" charset="-122"/>
            </a:endParaRPr>
          </a:p>
        </p:txBody>
      </p:sp>
      <p:sp>
        <p:nvSpPr>
          <p:cNvPr id="14" name="矩形 13"/>
          <p:cNvSpPr/>
          <p:nvPr/>
        </p:nvSpPr>
        <p:spPr>
          <a:xfrm>
            <a:off x="1214414" y="1571612"/>
            <a:ext cx="6929486" cy="830997"/>
          </a:xfrm>
          <a:prstGeom prst="rect">
            <a:avLst/>
          </a:prstGeom>
        </p:spPr>
        <p:txBody>
          <a:bodyPr wrap="square">
            <a:spAutoFit/>
          </a:bodyPr>
          <a:lstStyle/>
          <a:p>
            <a:r>
              <a:rPr lang="en-US" altLang="zh-CN" sz="2400" dirty="0" smtClean="0">
                <a:latin typeface="Arial" pitchFamily="34" charset="0"/>
                <a:cs typeface="Arial" pitchFamily="34" charset="0"/>
              </a:rPr>
              <a:t>Enjoy a video about a seven-day South Island snow safari.</a:t>
            </a:r>
          </a:p>
        </p:txBody>
      </p:sp>
      <p:pic>
        <p:nvPicPr>
          <p:cNvPr id="15" name="图片 14" descr="QQ截图20150508120820.png">
            <a:hlinkClick r:id="rId2" action="ppaction://hlinkfile"/>
          </p:cNvPr>
          <p:cNvPicPr>
            <a:picLocks noChangeAspect="1"/>
          </p:cNvPicPr>
          <p:nvPr/>
        </p:nvPicPr>
        <p:blipFill>
          <a:blip r:embed="rId3"/>
          <a:stretch>
            <a:fillRect/>
          </a:stretch>
        </p:blipFill>
        <p:spPr>
          <a:xfrm>
            <a:off x="1205285" y="2563325"/>
            <a:ext cx="6733397" cy="37875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图片 15" descr="87699.gif">
            <a:hlinkClick r:id="rId4" action="ppaction://hlinksldjump"/>
          </p:cNvPr>
          <p:cNvPicPr>
            <a:picLocks noChangeAspect="1"/>
          </p:cNvPicPr>
          <p:nvPr/>
        </p:nvPicPr>
        <p:blipFill>
          <a:blip r:embed="rId5"/>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20" name="TextBox 19"/>
          <p:cNvSpPr txBox="1"/>
          <p:nvPr/>
        </p:nvSpPr>
        <p:spPr>
          <a:xfrm>
            <a:off x="1142976" y="2000240"/>
            <a:ext cx="6929486" cy="1107996"/>
          </a:xfrm>
          <a:prstGeom prst="rect">
            <a:avLst/>
          </a:prstGeom>
          <a:noFill/>
        </p:spPr>
        <p:txBody>
          <a:bodyPr wrap="square" rtlCol="0">
            <a:spAutoFit/>
          </a:bodyPr>
          <a:lstStyle/>
          <a:p>
            <a:r>
              <a:rPr lang="en-US" altLang="zh-CN" sz="2400" dirty="0" smtClean="0"/>
              <a:t>1 Have you ever tried the following leisure activities in your spare time? </a:t>
            </a:r>
          </a:p>
          <a:p>
            <a:endParaRPr lang="zh-CN" altLang="en-US" dirty="0"/>
          </a:p>
        </p:txBody>
      </p:sp>
      <p:grpSp>
        <p:nvGrpSpPr>
          <p:cNvPr id="25" name="组合 24"/>
          <p:cNvGrpSpPr/>
          <p:nvPr/>
        </p:nvGrpSpPr>
        <p:grpSpPr>
          <a:xfrm>
            <a:off x="1142976" y="2786058"/>
            <a:ext cx="7143800" cy="3693319"/>
            <a:chOff x="1142976" y="2786058"/>
            <a:chExt cx="7143800" cy="3693319"/>
          </a:xfrm>
        </p:grpSpPr>
        <p:sp>
          <p:nvSpPr>
            <p:cNvPr id="21" name="TextBox 20"/>
            <p:cNvSpPr txBox="1"/>
            <p:nvPr/>
          </p:nvSpPr>
          <p:spPr>
            <a:xfrm>
              <a:off x="4500562" y="2786058"/>
              <a:ext cx="3786214" cy="3693319"/>
            </a:xfrm>
            <a:prstGeom prst="rect">
              <a:avLst/>
            </a:prstGeom>
            <a:noFill/>
          </p:spPr>
          <p:txBody>
            <a:bodyPr wrap="square" rtlCol="0">
              <a:spAutoFit/>
            </a:bodyPr>
            <a:lstStyle/>
            <a:p>
              <a:r>
                <a:rPr lang="en-US" altLang="zh-CN" sz="2400" dirty="0" smtClean="0"/>
                <a:t>☐ 10 aerobics </a:t>
              </a:r>
            </a:p>
            <a:p>
              <a:r>
                <a:rPr lang="en-US" altLang="zh-CN" sz="2400" dirty="0" smtClean="0"/>
                <a:t>☐ 11 water skiing</a:t>
              </a:r>
            </a:p>
            <a:p>
              <a:r>
                <a:rPr lang="en-US" altLang="zh-CN" sz="2400" dirty="0" smtClean="0"/>
                <a:t>☐ 12 stamp collecting </a:t>
              </a:r>
            </a:p>
            <a:p>
              <a:r>
                <a:rPr lang="en-US" altLang="zh-CN" sz="2400" dirty="0" smtClean="0"/>
                <a:t>☐ 13 canoeing (</a:t>
              </a:r>
              <a:r>
                <a:rPr lang="zh-CN" altLang="en-US" sz="2400" dirty="0" smtClean="0"/>
                <a:t>划独木舟</a:t>
              </a:r>
              <a:r>
                <a:rPr lang="en-US" altLang="zh-CN" sz="2400" dirty="0" smtClean="0"/>
                <a:t>) </a:t>
              </a:r>
            </a:p>
            <a:p>
              <a:r>
                <a:rPr lang="en-US" altLang="zh-CN" sz="2400" dirty="0" smtClean="0"/>
                <a:t>☐ 14 barbecue / BBQ (</a:t>
              </a:r>
              <a:r>
                <a:rPr lang="zh-CN" altLang="en-US" sz="2400" dirty="0" smtClean="0"/>
                <a:t>烧烤</a:t>
              </a:r>
              <a:r>
                <a:rPr lang="en-US" altLang="zh-CN" sz="2400" dirty="0" smtClean="0"/>
                <a:t>) </a:t>
              </a:r>
            </a:p>
            <a:p>
              <a:r>
                <a:rPr lang="en-US" altLang="zh-CN" sz="2400" dirty="0" smtClean="0"/>
                <a:t>☐ 15 yoga (</a:t>
              </a:r>
              <a:r>
                <a:rPr lang="zh-CN" altLang="en-US" sz="2400" dirty="0" smtClean="0"/>
                <a:t>瑜伽</a:t>
              </a:r>
              <a:r>
                <a:rPr lang="en-US" altLang="zh-CN" sz="2400" dirty="0" smtClean="0"/>
                <a:t>) </a:t>
              </a:r>
            </a:p>
            <a:p>
              <a:r>
                <a:rPr lang="en-US" altLang="zh-CN" sz="2400" dirty="0" smtClean="0"/>
                <a:t>☐ 16 jogging </a:t>
              </a:r>
            </a:p>
            <a:p>
              <a:r>
                <a:rPr lang="en-US" altLang="zh-CN" sz="2400" dirty="0" smtClean="0"/>
                <a:t>☐ 17 cycling  </a:t>
              </a:r>
            </a:p>
            <a:p>
              <a:r>
                <a:rPr lang="en-US" altLang="zh-CN" sz="2400" dirty="0" smtClean="0"/>
                <a:t>☐ 18 Internet surfing</a:t>
              </a:r>
            </a:p>
            <a:p>
              <a:endParaRPr lang="zh-CN" altLang="en-US" dirty="0"/>
            </a:p>
          </p:txBody>
        </p:sp>
        <p:sp>
          <p:nvSpPr>
            <p:cNvPr id="23" name="TextBox 22"/>
            <p:cNvSpPr txBox="1"/>
            <p:nvPr/>
          </p:nvSpPr>
          <p:spPr>
            <a:xfrm>
              <a:off x="1142976" y="2786058"/>
              <a:ext cx="3786214" cy="3693319"/>
            </a:xfrm>
            <a:prstGeom prst="rect">
              <a:avLst/>
            </a:prstGeom>
            <a:noFill/>
          </p:spPr>
          <p:txBody>
            <a:bodyPr wrap="square" rtlCol="0">
              <a:spAutoFit/>
            </a:bodyPr>
            <a:lstStyle/>
            <a:p>
              <a:r>
                <a:rPr lang="en-US" altLang="zh-CN" sz="2400" dirty="0" smtClean="0"/>
                <a:t>☐   1 snow skiing</a:t>
              </a:r>
            </a:p>
            <a:p>
              <a:r>
                <a:rPr lang="en-US" altLang="zh-CN" sz="2400" dirty="0" smtClean="0"/>
                <a:t>☐   2 street dancing</a:t>
              </a:r>
            </a:p>
            <a:p>
              <a:r>
                <a:rPr lang="en-US" altLang="zh-CN" sz="2400" dirty="0" smtClean="0"/>
                <a:t>☐   3 video games </a:t>
              </a:r>
            </a:p>
            <a:p>
              <a:r>
                <a:rPr lang="en-US" altLang="zh-CN" sz="2400" dirty="0" smtClean="0"/>
                <a:t>☐   4 camping </a:t>
              </a:r>
            </a:p>
            <a:p>
              <a:r>
                <a:rPr lang="en-US" altLang="zh-CN" sz="2400" dirty="0" smtClean="0"/>
                <a:t>☐   5 bungee jumping </a:t>
              </a:r>
            </a:p>
            <a:p>
              <a:r>
                <a:rPr lang="en-US" altLang="zh-CN" sz="2400" dirty="0" smtClean="0"/>
                <a:t>☐   6 rock climbing (</a:t>
              </a:r>
              <a:r>
                <a:rPr lang="zh-CN" altLang="en-US" sz="2400" dirty="0" smtClean="0"/>
                <a:t>攀岩</a:t>
              </a:r>
              <a:r>
                <a:rPr lang="en-US" altLang="zh-CN" sz="2400" dirty="0" smtClean="0"/>
                <a:t>) </a:t>
              </a:r>
            </a:p>
            <a:p>
              <a:r>
                <a:rPr lang="en-US" altLang="zh-CN" sz="2400" dirty="0" smtClean="0"/>
                <a:t>☐   7 horse riding </a:t>
              </a:r>
            </a:p>
            <a:p>
              <a:r>
                <a:rPr lang="en-US" altLang="zh-CN" sz="2400" dirty="0" smtClean="0"/>
                <a:t>☐   8 flower arranging </a:t>
              </a:r>
            </a:p>
            <a:p>
              <a:r>
                <a:rPr lang="en-US" altLang="zh-CN" sz="2400" dirty="0" smtClean="0"/>
                <a:t>☐   9 go-</a:t>
              </a:r>
              <a:r>
                <a:rPr lang="en-US" altLang="zh-CN" sz="2400" dirty="0" err="1" smtClean="0"/>
                <a:t>karting</a:t>
              </a:r>
              <a:r>
                <a:rPr lang="en-US" altLang="zh-CN" sz="2400" dirty="0" smtClean="0"/>
                <a:t> </a:t>
              </a:r>
            </a:p>
            <a:p>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20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20" name="TextBox 19"/>
          <p:cNvSpPr txBox="1"/>
          <p:nvPr/>
        </p:nvSpPr>
        <p:spPr>
          <a:xfrm>
            <a:off x="1142976" y="2000240"/>
            <a:ext cx="6929486" cy="1477328"/>
          </a:xfrm>
          <a:prstGeom prst="rect">
            <a:avLst/>
          </a:prstGeom>
          <a:noFill/>
        </p:spPr>
        <p:txBody>
          <a:bodyPr wrap="square" rtlCol="0">
            <a:spAutoFit/>
          </a:bodyPr>
          <a:lstStyle/>
          <a:p>
            <a:r>
              <a:rPr lang="en-US" altLang="zh-CN" sz="2400" dirty="0" smtClean="0"/>
              <a:t>2 Check (</a:t>
            </a:r>
            <a:r>
              <a:rPr lang="en-US" altLang="zh-CN" sz="2400" dirty="0" smtClean="0">
                <a:solidFill>
                  <a:srgbClr val="FF0000"/>
                </a:solidFill>
              </a:rPr>
              <a:t>✔</a:t>
            </a:r>
            <a:r>
              <a:rPr lang="en-US" altLang="zh-CN" sz="2400" dirty="0" smtClean="0"/>
              <a:t>) the ones you have never done but long to have a try and give your reasons. </a:t>
            </a:r>
          </a:p>
          <a:p>
            <a:endParaRPr lang="en-US" altLang="zh-CN" sz="2400" dirty="0" smtClean="0"/>
          </a:p>
          <a:p>
            <a:endParaRPr lang="zh-CN" altLang="en-US" dirty="0"/>
          </a:p>
        </p:txBody>
      </p:sp>
      <p:grpSp>
        <p:nvGrpSpPr>
          <p:cNvPr id="3" name="组合 24"/>
          <p:cNvGrpSpPr/>
          <p:nvPr/>
        </p:nvGrpSpPr>
        <p:grpSpPr>
          <a:xfrm>
            <a:off x="1142976" y="2786058"/>
            <a:ext cx="7143800" cy="3693319"/>
            <a:chOff x="1142976" y="2786058"/>
            <a:chExt cx="7143800" cy="3693319"/>
          </a:xfrm>
        </p:grpSpPr>
        <p:sp>
          <p:nvSpPr>
            <p:cNvPr id="21" name="TextBox 20"/>
            <p:cNvSpPr txBox="1"/>
            <p:nvPr/>
          </p:nvSpPr>
          <p:spPr>
            <a:xfrm>
              <a:off x="4500562" y="2786058"/>
              <a:ext cx="3786214" cy="3693319"/>
            </a:xfrm>
            <a:prstGeom prst="rect">
              <a:avLst/>
            </a:prstGeom>
            <a:noFill/>
          </p:spPr>
          <p:txBody>
            <a:bodyPr wrap="square" rtlCol="0">
              <a:spAutoFit/>
            </a:bodyPr>
            <a:lstStyle/>
            <a:p>
              <a:r>
                <a:rPr lang="en-US" altLang="zh-CN" sz="2400" dirty="0" smtClean="0"/>
                <a:t>☐ 10 aerobics </a:t>
              </a:r>
            </a:p>
            <a:p>
              <a:r>
                <a:rPr lang="en-US" altLang="zh-CN" sz="2400" dirty="0" smtClean="0"/>
                <a:t>☐ 11 water skiing</a:t>
              </a:r>
            </a:p>
            <a:p>
              <a:r>
                <a:rPr lang="en-US" altLang="zh-CN" sz="2400" dirty="0" smtClean="0"/>
                <a:t>☐ 12 stamp collecting </a:t>
              </a:r>
            </a:p>
            <a:p>
              <a:r>
                <a:rPr lang="en-US" altLang="zh-CN" sz="2400" dirty="0" smtClean="0"/>
                <a:t>☐ 13 canoeing (</a:t>
              </a:r>
              <a:r>
                <a:rPr lang="zh-CN" altLang="en-US" sz="2400" dirty="0" smtClean="0"/>
                <a:t>划独木舟</a:t>
              </a:r>
              <a:r>
                <a:rPr lang="en-US" altLang="zh-CN" sz="2400" dirty="0" smtClean="0"/>
                <a:t>) </a:t>
              </a:r>
            </a:p>
            <a:p>
              <a:r>
                <a:rPr lang="en-US" altLang="zh-CN" sz="2400" dirty="0" smtClean="0"/>
                <a:t>☐ 14 barbecue / BBQ (</a:t>
              </a:r>
              <a:r>
                <a:rPr lang="zh-CN" altLang="en-US" sz="2400" dirty="0" smtClean="0"/>
                <a:t>烧烤</a:t>
              </a:r>
              <a:r>
                <a:rPr lang="en-US" altLang="zh-CN" sz="2400" dirty="0" smtClean="0"/>
                <a:t>) </a:t>
              </a:r>
            </a:p>
            <a:p>
              <a:r>
                <a:rPr lang="en-US" altLang="zh-CN" sz="2400" dirty="0" smtClean="0"/>
                <a:t>☐ 15 yoga (</a:t>
              </a:r>
              <a:r>
                <a:rPr lang="zh-CN" altLang="en-US" sz="2400" dirty="0" smtClean="0"/>
                <a:t>瑜伽</a:t>
              </a:r>
              <a:r>
                <a:rPr lang="en-US" altLang="zh-CN" sz="2400" dirty="0" smtClean="0"/>
                <a:t>) </a:t>
              </a:r>
            </a:p>
            <a:p>
              <a:r>
                <a:rPr lang="en-US" altLang="zh-CN" sz="2400" dirty="0" smtClean="0"/>
                <a:t>☐ 16 jogging </a:t>
              </a:r>
            </a:p>
            <a:p>
              <a:r>
                <a:rPr lang="en-US" altLang="zh-CN" sz="2400" dirty="0" smtClean="0"/>
                <a:t>☐ 17 cycling  </a:t>
              </a:r>
            </a:p>
            <a:p>
              <a:r>
                <a:rPr lang="en-US" altLang="zh-CN" sz="2400" dirty="0" smtClean="0"/>
                <a:t>☐ 18 Internet surfing</a:t>
              </a:r>
            </a:p>
            <a:p>
              <a:endParaRPr lang="zh-CN" altLang="en-US" dirty="0"/>
            </a:p>
          </p:txBody>
        </p:sp>
        <p:sp>
          <p:nvSpPr>
            <p:cNvPr id="23" name="TextBox 22"/>
            <p:cNvSpPr txBox="1"/>
            <p:nvPr/>
          </p:nvSpPr>
          <p:spPr>
            <a:xfrm>
              <a:off x="1142976" y="2786058"/>
              <a:ext cx="3786214" cy="3693319"/>
            </a:xfrm>
            <a:prstGeom prst="rect">
              <a:avLst/>
            </a:prstGeom>
            <a:noFill/>
          </p:spPr>
          <p:txBody>
            <a:bodyPr wrap="square" rtlCol="0">
              <a:spAutoFit/>
            </a:bodyPr>
            <a:lstStyle/>
            <a:p>
              <a:r>
                <a:rPr lang="en-US" altLang="zh-CN" sz="2400" dirty="0" smtClean="0"/>
                <a:t>☐   1 snow skiing</a:t>
              </a:r>
            </a:p>
            <a:p>
              <a:r>
                <a:rPr lang="en-US" altLang="zh-CN" sz="2400" dirty="0" smtClean="0"/>
                <a:t>☐   2 street dancing</a:t>
              </a:r>
            </a:p>
            <a:p>
              <a:r>
                <a:rPr lang="en-US" altLang="zh-CN" sz="2400" dirty="0" smtClean="0"/>
                <a:t>☐   3 video games </a:t>
              </a:r>
            </a:p>
            <a:p>
              <a:r>
                <a:rPr lang="en-US" altLang="zh-CN" sz="2400" dirty="0" smtClean="0"/>
                <a:t>☐   4 camping </a:t>
              </a:r>
            </a:p>
            <a:p>
              <a:r>
                <a:rPr lang="en-US" altLang="zh-CN" sz="2400" dirty="0" smtClean="0"/>
                <a:t>☐   5 bungee jumping </a:t>
              </a:r>
            </a:p>
            <a:p>
              <a:r>
                <a:rPr lang="en-US" altLang="zh-CN" sz="2400" dirty="0" smtClean="0"/>
                <a:t>☐   6 rock climbing (</a:t>
              </a:r>
              <a:r>
                <a:rPr lang="zh-CN" altLang="en-US" sz="2400" dirty="0" smtClean="0"/>
                <a:t>攀岩</a:t>
              </a:r>
              <a:r>
                <a:rPr lang="en-US" altLang="zh-CN" sz="2400" dirty="0" smtClean="0"/>
                <a:t>) </a:t>
              </a:r>
            </a:p>
            <a:p>
              <a:r>
                <a:rPr lang="en-US" altLang="zh-CN" sz="2400" dirty="0" smtClean="0"/>
                <a:t>☐   7 horse riding </a:t>
              </a:r>
            </a:p>
            <a:p>
              <a:r>
                <a:rPr lang="en-US" altLang="zh-CN" sz="2400" dirty="0" smtClean="0"/>
                <a:t>☐   8 flower arranging </a:t>
              </a:r>
            </a:p>
            <a:p>
              <a:r>
                <a:rPr lang="en-US" altLang="zh-CN" sz="2400" dirty="0" smtClean="0"/>
                <a:t>☐   9 go-</a:t>
              </a:r>
              <a:r>
                <a:rPr lang="en-US" altLang="zh-CN" sz="2400" dirty="0" err="1" smtClean="0"/>
                <a:t>karting</a:t>
              </a:r>
              <a:r>
                <a:rPr lang="en-US" altLang="zh-CN" sz="2400" dirty="0" smtClean="0"/>
                <a:t> </a:t>
              </a:r>
            </a:p>
            <a:p>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20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20" name="TextBox 19"/>
          <p:cNvSpPr txBox="1"/>
          <p:nvPr/>
        </p:nvSpPr>
        <p:spPr>
          <a:xfrm>
            <a:off x="1142976" y="1928802"/>
            <a:ext cx="6858048" cy="830997"/>
          </a:xfrm>
          <a:prstGeom prst="rect">
            <a:avLst/>
          </a:prstGeom>
          <a:noFill/>
        </p:spPr>
        <p:txBody>
          <a:bodyPr wrap="square" rtlCol="0">
            <a:spAutoFit/>
          </a:bodyPr>
          <a:lstStyle/>
          <a:p>
            <a:r>
              <a:rPr lang="en-US" altLang="zh-CN" sz="2400" dirty="0" smtClean="0"/>
              <a:t>2 Check (</a:t>
            </a:r>
            <a:r>
              <a:rPr lang="en-US" altLang="zh-CN" sz="2400" dirty="0" smtClean="0">
                <a:solidFill>
                  <a:srgbClr val="FF0000"/>
                </a:solidFill>
              </a:rPr>
              <a:t>✔</a:t>
            </a:r>
            <a:r>
              <a:rPr lang="en-US" altLang="zh-CN" sz="2400" dirty="0" smtClean="0"/>
              <a:t>) the ones you have never done but long to have a try and give your reasons. </a:t>
            </a:r>
            <a:endParaRPr lang="zh-CN" altLang="en-US" dirty="0"/>
          </a:p>
        </p:txBody>
      </p:sp>
      <p:sp>
        <p:nvSpPr>
          <p:cNvPr id="9" name="TextBox 8"/>
          <p:cNvSpPr txBox="1"/>
          <p:nvPr/>
        </p:nvSpPr>
        <p:spPr>
          <a:xfrm>
            <a:off x="1285852" y="2786058"/>
            <a:ext cx="6786610" cy="707886"/>
          </a:xfrm>
          <a:prstGeom prst="rect">
            <a:avLst/>
          </a:prstGeom>
          <a:noFill/>
        </p:spPr>
        <p:txBody>
          <a:bodyPr wrap="square" rtlCol="0">
            <a:spAutoFit/>
          </a:bodyPr>
          <a:lstStyle/>
          <a:p>
            <a:r>
              <a:rPr lang="en-US" altLang="zh-CN" sz="2000" i="1" dirty="0" smtClean="0">
                <a:solidFill>
                  <a:srgbClr val="FF0000"/>
                </a:solidFill>
              </a:rPr>
              <a:t>The activities I have never done but long to have a try is 6 </a:t>
            </a:r>
          </a:p>
          <a:p>
            <a:r>
              <a:rPr lang="en-US" altLang="zh-CN" sz="2000" i="1" dirty="0" smtClean="0">
                <a:solidFill>
                  <a:srgbClr val="FF0000"/>
                </a:solidFill>
              </a:rPr>
              <a:t>(rock climbing). </a:t>
            </a:r>
            <a:endParaRPr lang="zh-CN" altLang="en-US" sz="2000" i="1" dirty="0">
              <a:solidFill>
                <a:srgbClr val="FF0000"/>
              </a:solidFill>
            </a:endParaRPr>
          </a:p>
        </p:txBody>
      </p:sp>
      <p:pic>
        <p:nvPicPr>
          <p:cNvPr id="10" name="图片 9" descr="is098qw4h.jpg"/>
          <p:cNvPicPr>
            <a:picLocks noChangeAspect="1"/>
          </p:cNvPicPr>
          <p:nvPr/>
        </p:nvPicPr>
        <p:blipFill>
          <a:blip r:embed="rId4"/>
          <a:stretch>
            <a:fillRect/>
          </a:stretch>
        </p:blipFill>
        <p:spPr>
          <a:xfrm>
            <a:off x="1357291" y="3682561"/>
            <a:ext cx="2884363" cy="1889579"/>
          </a:xfrm>
          <a:prstGeom prst="rect">
            <a:avLst/>
          </a:prstGeom>
        </p:spPr>
      </p:pic>
      <p:sp>
        <p:nvSpPr>
          <p:cNvPr id="12" name="TextBox 11"/>
          <p:cNvSpPr txBox="1"/>
          <p:nvPr/>
        </p:nvSpPr>
        <p:spPr>
          <a:xfrm>
            <a:off x="4357686" y="3539685"/>
            <a:ext cx="3942549" cy="2246769"/>
          </a:xfrm>
          <a:prstGeom prst="rect">
            <a:avLst/>
          </a:prstGeom>
          <a:noFill/>
        </p:spPr>
        <p:txBody>
          <a:bodyPr wrap="square" rtlCol="0">
            <a:spAutoFit/>
          </a:bodyPr>
          <a:lstStyle/>
          <a:p>
            <a:r>
              <a:rPr lang="en-US" altLang="zh-CN" sz="2000" i="1" dirty="0" smtClean="0">
                <a:solidFill>
                  <a:srgbClr val="FF0000"/>
                </a:solidFill>
              </a:rPr>
              <a:t>Whenever I see photos or videos of rock climbers pulling themselves straight up the face of very high rocks or walls, </a:t>
            </a:r>
            <a:r>
              <a:rPr lang="en-US" altLang="zh-CN" sz="2000" b="1" i="1" dirty="0" smtClean="0">
                <a:solidFill>
                  <a:srgbClr val="0070C0"/>
                </a:solidFill>
              </a:rPr>
              <a:t>I can’t help</a:t>
            </a:r>
            <a:r>
              <a:rPr lang="en-US" altLang="zh-CN" sz="2000" i="1" dirty="0" smtClean="0">
                <a:solidFill>
                  <a:srgbClr val="FF0000"/>
                </a:solidFill>
              </a:rPr>
              <a:t> </a:t>
            </a:r>
            <a:r>
              <a:rPr lang="en-US" altLang="zh-CN" sz="2000" b="1" i="1" dirty="0" smtClean="0">
                <a:solidFill>
                  <a:srgbClr val="0070C0"/>
                </a:solidFill>
              </a:rPr>
              <a:t>exclaiming</a:t>
            </a:r>
            <a:r>
              <a:rPr lang="en-US" altLang="zh-CN" sz="2000" i="1" dirty="0" smtClean="0">
                <a:solidFill>
                  <a:srgbClr val="FF0000"/>
                </a:solidFill>
              </a:rPr>
              <a:t>, “That’s cool!” I admire rock climbers very much and I long to be one of them one day. </a:t>
            </a:r>
            <a:endParaRPr lang="zh-CN" altLang="en-US" sz="20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20" name="TextBox 19"/>
          <p:cNvSpPr txBox="1"/>
          <p:nvPr/>
        </p:nvSpPr>
        <p:spPr>
          <a:xfrm>
            <a:off x="1142976" y="2000241"/>
            <a:ext cx="6715172" cy="830997"/>
          </a:xfrm>
          <a:prstGeom prst="rect">
            <a:avLst/>
          </a:prstGeom>
          <a:noFill/>
        </p:spPr>
        <p:txBody>
          <a:bodyPr wrap="square" rtlCol="0">
            <a:spAutoFit/>
          </a:bodyPr>
          <a:lstStyle/>
          <a:p>
            <a:r>
              <a:rPr lang="en-US" altLang="zh-CN" sz="2400" dirty="0" smtClean="0"/>
              <a:t>1 Check (</a:t>
            </a:r>
            <a:r>
              <a:rPr lang="en-US" altLang="zh-CN" sz="2400" dirty="0" smtClean="0">
                <a:solidFill>
                  <a:srgbClr val="FF0000"/>
                </a:solidFill>
              </a:rPr>
              <a:t>✔</a:t>
            </a:r>
            <a:r>
              <a:rPr lang="en-US" altLang="zh-CN" sz="2400" dirty="0" smtClean="0"/>
              <a:t>) the ones you have never done but long to have a try and give your reasons. </a:t>
            </a:r>
            <a:endParaRPr lang="zh-CN" altLang="en-US" dirty="0"/>
          </a:p>
        </p:txBody>
      </p:sp>
      <p:grpSp>
        <p:nvGrpSpPr>
          <p:cNvPr id="11" name="组合 10"/>
          <p:cNvGrpSpPr/>
          <p:nvPr/>
        </p:nvGrpSpPr>
        <p:grpSpPr>
          <a:xfrm>
            <a:off x="1214414" y="3567074"/>
            <a:ext cx="6441644" cy="2862322"/>
            <a:chOff x="1214414" y="3924264"/>
            <a:chExt cx="6441644" cy="2862322"/>
          </a:xfrm>
        </p:grpSpPr>
        <p:sp>
          <p:nvSpPr>
            <p:cNvPr id="9" name="TextBox 8"/>
            <p:cNvSpPr txBox="1"/>
            <p:nvPr/>
          </p:nvSpPr>
          <p:spPr>
            <a:xfrm>
              <a:off x="1214414" y="3924264"/>
              <a:ext cx="3500462" cy="2862322"/>
            </a:xfrm>
            <a:prstGeom prst="rect">
              <a:avLst/>
            </a:prstGeom>
            <a:noFill/>
          </p:spPr>
          <p:txBody>
            <a:bodyPr wrap="square" rtlCol="0">
              <a:spAutoFit/>
            </a:bodyPr>
            <a:lstStyle/>
            <a:p>
              <a:r>
                <a:rPr lang="en-US" altLang="zh-CN" sz="2000" i="1" dirty="0" smtClean="0">
                  <a:solidFill>
                    <a:srgbClr val="FF0000"/>
                  </a:solidFill>
                </a:rPr>
                <a:t> I went to New Zealand several years ago. There I could see canoes here and there. And I often saw people canoeing, the green water, colorful canoes, dark mountains, blue sky, and white clouds, all together </a:t>
              </a:r>
              <a:r>
                <a:rPr lang="en-US" altLang="zh-CN" sz="2000" b="1" i="1" dirty="0" smtClean="0">
                  <a:solidFill>
                    <a:srgbClr val="0070C0"/>
                  </a:solidFill>
                </a:rPr>
                <a:t>forming an unforgettable picture in my mind</a:t>
              </a:r>
              <a:r>
                <a:rPr lang="en-US" altLang="zh-CN" sz="2000" i="1" dirty="0" smtClean="0">
                  <a:solidFill>
                    <a:srgbClr val="FF0000"/>
                  </a:solidFill>
                </a:rPr>
                <a:t>. </a:t>
              </a:r>
              <a:endParaRPr lang="zh-CN" altLang="en-US" sz="2000" i="1" dirty="0">
                <a:solidFill>
                  <a:srgbClr val="FF0000"/>
                </a:solidFill>
              </a:endParaRPr>
            </a:p>
          </p:txBody>
        </p:sp>
        <p:pic>
          <p:nvPicPr>
            <p:cNvPr id="10" name="图片 9" descr="is098qw4h.jpg"/>
            <p:cNvPicPr>
              <a:picLocks noChangeAspect="1"/>
            </p:cNvPicPr>
            <p:nvPr/>
          </p:nvPicPr>
          <p:blipFill>
            <a:blip r:embed="rId4" cstate="print"/>
            <a:stretch>
              <a:fillRect/>
            </a:stretch>
          </p:blipFill>
          <p:spPr>
            <a:xfrm>
              <a:off x="4643438" y="4067140"/>
              <a:ext cx="3012620" cy="2005066"/>
            </a:xfrm>
            <a:prstGeom prst="rect">
              <a:avLst/>
            </a:prstGeom>
          </p:spPr>
        </p:pic>
      </p:grpSp>
      <p:sp>
        <p:nvSpPr>
          <p:cNvPr id="12" name="TextBox 11"/>
          <p:cNvSpPr txBox="1"/>
          <p:nvPr/>
        </p:nvSpPr>
        <p:spPr>
          <a:xfrm>
            <a:off x="1142976" y="2857496"/>
            <a:ext cx="7715304" cy="1015663"/>
          </a:xfrm>
          <a:prstGeom prst="rect">
            <a:avLst/>
          </a:prstGeom>
          <a:noFill/>
        </p:spPr>
        <p:txBody>
          <a:bodyPr wrap="square" rtlCol="0">
            <a:spAutoFit/>
          </a:bodyPr>
          <a:lstStyle/>
          <a:p>
            <a:r>
              <a:rPr lang="en-US" altLang="zh-CN" sz="2000" i="1" dirty="0" smtClean="0">
                <a:solidFill>
                  <a:srgbClr val="FF0000"/>
                </a:solidFill>
              </a:rPr>
              <a:t>The activities I have never done but long to have a try is 13 </a:t>
            </a:r>
          </a:p>
          <a:p>
            <a:r>
              <a:rPr lang="en-US" altLang="zh-CN" sz="2000" i="1" dirty="0" smtClean="0">
                <a:solidFill>
                  <a:srgbClr val="FF0000"/>
                </a:solidFill>
              </a:rPr>
              <a:t>(canoeing).</a:t>
            </a:r>
          </a:p>
          <a:p>
            <a:endParaRPr lang="en-US" altLang="zh-CN" sz="2000" i="1"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6806</TotalTime>
  <Words>4117</Words>
  <PresentationFormat>全屏显示(4:3)</PresentationFormat>
  <Paragraphs>652</Paragraphs>
  <Slides>56</Slides>
  <Notes>0</Notes>
  <HiddenSlides>0</HiddenSlides>
  <MMClips>0</MMClips>
  <ScaleCrop>false</ScaleCrop>
  <HeadingPairs>
    <vt:vector size="4" baseType="variant">
      <vt:variant>
        <vt:lpstr>主题</vt:lpstr>
      </vt:variant>
      <vt:variant>
        <vt:i4>1</vt:i4>
      </vt:variant>
      <vt:variant>
        <vt:lpstr>幻灯片标题</vt:lpstr>
      </vt:variant>
      <vt:variant>
        <vt:i4>56</vt:i4>
      </vt:variant>
    </vt:vector>
  </HeadingPairs>
  <TitlesOfParts>
    <vt:vector size="5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zhangyifei</cp:lastModifiedBy>
  <cp:revision>768</cp:revision>
  <dcterms:modified xsi:type="dcterms:W3CDTF">2015-10-23T01:01:12Z</dcterms:modified>
</cp:coreProperties>
</file>